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559" r:id="rId6"/>
    <p:sldId id="553" r:id="rId7"/>
    <p:sldId id="554" r:id="rId8"/>
    <p:sldId id="555" r:id="rId9"/>
    <p:sldId id="556" r:id="rId10"/>
    <p:sldId id="557" r:id="rId11"/>
    <p:sldId id="558" r:id="rId12"/>
    <p:sldId id="473" r:id="rId13"/>
    <p:sldId id="547" r:id="rId14"/>
    <p:sldId id="506" r:id="rId15"/>
    <p:sldId id="507" r:id="rId16"/>
    <p:sldId id="548" r:id="rId17"/>
    <p:sldId id="477" r:id="rId18"/>
    <p:sldId id="552" r:id="rId19"/>
    <p:sldId id="479" r:id="rId20"/>
    <p:sldId id="480" r:id="rId21"/>
    <p:sldId id="482" r:id="rId22"/>
    <p:sldId id="530" r:id="rId23"/>
    <p:sldId id="481" r:id="rId24"/>
    <p:sldId id="528" r:id="rId25"/>
    <p:sldId id="527" r:id="rId26"/>
    <p:sldId id="483" r:id="rId27"/>
    <p:sldId id="549" r:id="rId28"/>
    <p:sldId id="484" r:id="rId29"/>
    <p:sldId id="531" r:id="rId30"/>
    <p:sldId id="532" r:id="rId31"/>
    <p:sldId id="486" r:id="rId32"/>
    <p:sldId id="488" r:id="rId33"/>
    <p:sldId id="55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E60000"/>
    <a:srgbClr val="FCFDFE"/>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2" d="100"/>
          <a:sy n="72" d="100"/>
        </p:scale>
        <p:origin x="114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2021/3/31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2021/3/31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video%202.1.mp4"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video%202.1.mp4"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Inter_SB_U02_Video/Video%202.1.mp4"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Inter_SB_U02_Video/Video%202.1.mp4"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Life_2e_BrE_Intermediate/Life_2e_BrE_Intermediate/Life_2e_BrE_Inter_SB_PPT/Life_2e_BrE_Inter_SB_U02/Inter_SB_U02_Video/Video%202.2.mp4"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Inter_SB_U02_Video/Video%202.2.mp4"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srcRect l="953" t="7307"/>
          <a:stretch/>
        </p:blipFill>
        <p:spPr bwMode="auto">
          <a:xfrm>
            <a:off x="1" y="-1"/>
            <a:ext cx="9144000" cy="5779787"/>
          </a:xfrm>
          <a:prstGeom prst="rect">
            <a:avLst/>
          </a:prstGeom>
          <a:noFill/>
          <a:ln w="9525">
            <a:noFill/>
            <a:miter lim="800000"/>
            <a:headEnd/>
            <a:tailEnd/>
          </a:ln>
        </p:spPr>
      </p:pic>
      <p:sp>
        <p:nvSpPr>
          <p:cNvPr id="7" name="Date Placeholder 1">
            <a:extLst>
              <a:ext uri="{FF2B5EF4-FFF2-40B4-BE49-F238E27FC236}">
                <a16:creationId xmlns:a16="http://schemas.microsoft.com/office/drawing/2014/main" id="{9F354533-02F3-4228-B8B9-A8929DFA956B}"/>
              </a:ext>
            </a:extLst>
          </p:cNvPr>
          <p:cNvSpPr>
            <a:spLocks noGrp="1"/>
          </p:cNvSpPr>
          <p:nvPr>
            <p:ph type="dt" sz="half" idx="10"/>
          </p:nvPr>
        </p:nvSpPr>
        <p:spPr>
          <a:xfrm>
            <a:off x="628650" y="6356351"/>
            <a:ext cx="2057400" cy="365125"/>
          </a:xfrm>
        </p:spPr>
        <p:txBody>
          <a:bodyPr/>
          <a:lstStyle/>
          <a:p>
            <a:fld id="{C764DE79-268F-4C1A-8933-263129D2AF90}" type="datetimeFigureOut">
              <a:rPr lang="en-US" dirty="0"/>
              <a:pPr/>
              <a:t>3/31/2021</a:t>
            </a:fld>
            <a:endParaRPr lang="en-US"/>
          </a:p>
        </p:txBody>
      </p:sp>
      <p:sp>
        <p:nvSpPr>
          <p:cNvPr id="8" name="Footer Placeholder 2">
            <a:extLst>
              <a:ext uri="{FF2B5EF4-FFF2-40B4-BE49-F238E27FC236}">
                <a16:creationId xmlns:a16="http://schemas.microsoft.com/office/drawing/2014/main" id="{0310A368-E472-4ACF-811C-5A8F0104C65E}"/>
              </a:ext>
            </a:extLst>
          </p:cNvPr>
          <p:cNvSpPr>
            <a:spLocks noGrp="1"/>
          </p:cNvSpPr>
          <p:nvPr>
            <p:ph type="ftr" sz="quarter" idx="11"/>
          </p:nvPr>
        </p:nvSpPr>
        <p:spPr>
          <a:xfrm>
            <a:off x="3028950" y="6356351"/>
            <a:ext cx="3086100" cy="365125"/>
          </a:xfrm>
        </p:spPr>
        <p:txBody>
          <a:bodyPr/>
          <a:lstStyle/>
          <a:p>
            <a:endParaRPr lang="en-US"/>
          </a:p>
        </p:txBody>
      </p:sp>
      <p:sp>
        <p:nvSpPr>
          <p:cNvPr id="10" name="Slide Number Placeholder 3">
            <a:extLst>
              <a:ext uri="{FF2B5EF4-FFF2-40B4-BE49-F238E27FC236}">
                <a16:creationId xmlns:a16="http://schemas.microsoft.com/office/drawing/2014/main" id="{62F69512-952C-482E-898E-CE860563FDE4}"/>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pPr/>
              <a:t>1</a:t>
            </a:fld>
            <a:endParaRPr lang="en-US"/>
          </a:p>
        </p:txBody>
      </p:sp>
      <p:sp>
        <p:nvSpPr>
          <p:cNvPr id="11" name="Rectangle 4">
            <a:extLst>
              <a:ext uri="{FF2B5EF4-FFF2-40B4-BE49-F238E27FC236}">
                <a16:creationId xmlns:a16="http://schemas.microsoft.com/office/drawing/2014/main" id="{EB9D53EE-33F5-4DFD-BCA2-77FD792FBCA2}"/>
              </a:ext>
            </a:extLst>
          </p:cNvPr>
          <p:cNvSpPr/>
          <p:nvPr/>
        </p:nvSpPr>
        <p:spPr>
          <a:xfrm>
            <a:off x="0" y="5779787"/>
            <a:ext cx="9144000" cy="1082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TextBox 5">
            <a:extLst>
              <a:ext uri="{FF2B5EF4-FFF2-40B4-BE49-F238E27FC236}">
                <a16:creationId xmlns:a16="http://schemas.microsoft.com/office/drawing/2014/main" id="{063206A9-FD6C-4BCB-8958-BD6FE460E36C}"/>
              </a:ext>
            </a:extLst>
          </p:cNvPr>
          <p:cNvSpPr txBox="1"/>
          <p:nvPr/>
        </p:nvSpPr>
        <p:spPr>
          <a:xfrm>
            <a:off x="0" y="6564388"/>
            <a:ext cx="9144000" cy="215444"/>
          </a:xfrm>
          <a:prstGeom prst="rect">
            <a:avLst/>
          </a:prstGeom>
          <a:noFill/>
        </p:spPr>
        <p:txBody>
          <a:bodyPr wrap="square" rtlCol="0">
            <a:spAutoFit/>
          </a:bodyPr>
          <a:lstStyle/>
          <a:p>
            <a:pPr algn="ctr"/>
            <a:r>
              <a:rPr lang="en-US" sz="800" b="0" i="0" spc="300" baseline="0" dirty="0">
                <a:solidFill>
                  <a:schemeClr val="bg1">
                    <a:lumMod val="50000"/>
                  </a:schemeClr>
                </a:solidFill>
                <a:latin typeface="Arial" charset="0"/>
                <a:ea typeface="Arial" charset="0"/>
                <a:cs typeface="Arial" charset="0"/>
              </a:rPr>
              <a:t>A PART OF CENGAGE</a:t>
            </a:r>
          </a:p>
        </p:txBody>
      </p:sp>
      <p:sp>
        <p:nvSpPr>
          <p:cNvPr id="13" name="TextBox 9">
            <a:extLst>
              <a:ext uri="{FF2B5EF4-FFF2-40B4-BE49-F238E27FC236}">
                <a16:creationId xmlns:a16="http://schemas.microsoft.com/office/drawing/2014/main" id="{0AE35AFB-EF19-4019-83E8-2B29521A9A5C}"/>
              </a:ext>
            </a:extLst>
          </p:cNvPr>
          <p:cNvSpPr txBox="1"/>
          <p:nvPr/>
        </p:nvSpPr>
        <p:spPr>
          <a:xfrm>
            <a:off x="0" y="5864772"/>
            <a:ext cx="9144000" cy="400110"/>
          </a:xfrm>
          <a:prstGeom prst="rect">
            <a:avLst/>
          </a:prstGeom>
          <a:noFill/>
        </p:spPr>
        <p:txBody>
          <a:bodyPr wrap="square" rtlCol="0">
            <a:spAutoFit/>
          </a:bodyPr>
          <a:lstStyle/>
          <a:p>
            <a:pPr algn="ctr"/>
            <a:r>
              <a:rPr lang="en-US" sz="2000" b="0" i="0" baseline="0" dirty="0">
                <a:solidFill>
                  <a:srgbClr val="FFE100"/>
                </a:solidFill>
                <a:latin typeface="Arial" charset="0"/>
                <a:ea typeface="Arial" charset="0"/>
                <a:cs typeface="Arial" charset="0"/>
              </a:rPr>
              <a:t>Bringing the world to the classroom and the classroom to life</a:t>
            </a:r>
          </a:p>
        </p:txBody>
      </p:sp>
      <p:sp>
        <p:nvSpPr>
          <p:cNvPr id="14" name="TextBox 10">
            <a:extLst>
              <a:ext uri="{FF2B5EF4-FFF2-40B4-BE49-F238E27FC236}">
                <a16:creationId xmlns:a16="http://schemas.microsoft.com/office/drawing/2014/main" id="{21216ABD-7520-43F2-94A3-FAC6F5575F3D}"/>
              </a:ext>
            </a:extLst>
          </p:cNvPr>
          <p:cNvSpPr txBox="1"/>
          <p:nvPr/>
        </p:nvSpPr>
        <p:spPr>
          <a:xfrm>
            <a:off x="0" y="6281447"/>
            <a:ext cx="9144000" cy="276999"/>
          </a:xfrm>
          <a:prstGeom prst="rect">
            <a:avLst/>
          </a:prstGeom>
          <a:noFill/>
        </p:spPr>
        <p:txBody>
          <a:bodyPr wrap="square" rtlCol="0">
            <a:spAutoFit/>
          </a:bodyPr>
          <a:lstStyle/>
          <a:p>
            <a:pPr algn="ctr"/>
            <a:r>
              <a:rPr lang="en-US" sz="1200" b="0" i="0" spc="150" baseline="0" dirty="0">
                <a:solidFill>
                  <a:schemeClr val="bg1"/>
                </a:solidFill>
                <a:latin typeface="Arial" charset="0"/>
                <a:ea typeface="Arial" charset="0"/>
                <a:cs typeface="Arial" charset="0"/>
              </a:rPr>
              <a:t>NGL.CENGAGE.COM/ELT</a:t>
            </a:r>
          </a:p>
        </p:txBody>
      </p:sp>
      <p:pic>
        <p:nvPicPr>
          <p:cNvPr id="16" name="Picture 4">
            <a:extLst>
              <a:ext uri="{FF2B5EF4-FFF2-40B4-BE49-F238E27FC236}">
                <a16:creationId xmlns:a16="http://schemas.microsoft.com/office/drawing/2014/main" id="{88C2CC2F-DC36-4BF1-9BA0-74A74FC59D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800" y="262339"/>
            <a:ext cx="2181486" cy="901049"/>
          </a:xfrm>
          <a:prstGeom prst="rect">
            <a:avLst/>
          </a:prstGeom>
        </p:spPr>
      </p:pic>
    </p:spTree>
    <p:extLst>
      <p:ext uri="{BB962C8B-B14F-4D97-AF65-F5344CB8AC3E}">
        <p14:creationId xmlns:p14="http://schemas.microsoft.com/office/powerpoint/2010/main" val="88518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2e-p. 29</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Which sentence (a–d) best describes the review? Explain your choice(s).</a:t>
            </a:r>
            <a:endParaRPr lang="zh-TW" altLang="en-US" sz="2000" dirty="0">
              <a:latin typeface="Calibri" panose="020F0502020204030204" pitchFamily="34" charset="0"/>
            </a:endParaRPr>
          </a:p>
        </p:txBody>
      </p:sp>
      <p:sp>
        <p:nvSpPr>
          <p:cNvPr id="5" name="矩形 4"/>
          <p:cNvSpPr/>
          <p:nvPr/>
        </p:nvSpPr>
        <p:spPr>
          <a:xfrm>
            <a:off x="683231" y="912906"/>
            <a:ext cx="783404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cs typeface="Calibri" panose="020F0502020204030204" pitchFamily="34" charset="0"/>
              </a:rPr>
              <a:t>a	It summarizes several different opinions.</a:t>
            </a:r>
          </a:p>
          <a:p>
            <a:pPr marL="363538" indent="-363538">
              <a:spcBef>
                <a:spcPts val="600"/>
              </a:spcBef>
            </a:pPr>
            <a:r>
              <a:rPr lang="en-US" altLang="zh-TW" sz="2000" dirty="0">
                <a:latin typeface="Calibri" panose="020F0502020204030204" pitchFamily="34" charset="0"/>
                <a:cs typeface="Calibri" panose="020F0502020204030204" pitchFamily="34" charset="0"/>
              </a:rPr>
              <a:t>b 	It only talks about negative things.</a:t>
            </a:r>
          </a:p>
          <a:p>
            <a:pPr marL="363538" indent="-363538">
              <a:spcBef>
                <a:spcPts val="600"/>
              </a:spcBef>
            </a:pPr>
            <a:r>
              <a:rPr lang="en-US" altLang="zh-TW" sz="2000" dirty="0">
                <a:latin typeface="Calibri" panose="020F0502020204030204" pitchFamily="34" charset="0"/>
                <a:cs typeface="Calibri" panose="020F0502020204030204" pitchFamily="34" charset="0"/>
              </a:rPr>
              <a:t>c 	It only talks about positive things.</a:t>
            </a:r>
          </a:p>
          <a:p>
            <a:pPr marL="363538" indent="-363538">
              <a:spcBef>
                <a:spcPts val="600"/>
              </a:spcBef>
            </a:pPr>
            <a:r>
              <a:rPr lang="en-US" altLang="zh-TW" sz="2000" dirty="0">
                <a:latin typeface="Calibri" panose="020F0502020204030204" pitchFamily="34" charset="0"/>
                <a:cs typeface="Calibri" panose="020F0502020204030204" pitchFamily="34" charset="0"/>
              </a:rPr>
              <a:t>d 	It’s a personal point of view.</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7645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67356" y="1637285"/>
            <a:ext cx="6641782" cy="1741411"/>
          </a:xfrm>
          <a:prstGeom prst="rect">
            <a:avLst/>
          </a:prstGeom>
          <a:noFill/>
          <a:ln w="9525">
            <a:noFill/>
            <a:miter lim="800000"/>
            <a:headEnd/>
            <a:tailEnd/>
          </a:ln>
        </p:spPr>
      </p:pic>
      <p:sp>
        <p:nvSpPr>
          <p:cNvPr id="9" name="矩形 8">
            <a:extLst>
              <a:ext uri="{FF2B5EF4-FFF2-40B4-BE49-F238E27FC236}">
                <a16:creationId xmlns:a16="http://schemas.microsoft.com/office/drawing/2014/main" id="{45C6D248-CDD3-4A2B-A0D4-52B9777918DC}"/>
              </a:ext>
            </a:extLst>
          </p:cNvPr>
          <p:cNvSpPr/>
          <p:nvPr/>
        </p:nvSpPr>
        <p:spPr>
          <a:xfrm>
            <a:off x="284245" y="35982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Writing skill  </a:t>
            </a:r>
            <a:r>
              <a:rPr lang="en-US" altLang="zh-TW" sz="2000" b="1" dirty="0">
                <a:solidFill>
                  <a:schemeClr val="tx1">
                    <a:lumMod val="65000"/>
                    <a:lumOff val="35000"/>
                  </a:schemeClr>
                </a:solidFill>
                <a:latin typeface="Calibri" panose="020F0502020204030204" pitchFamily="34" charset="0"/>
              </a:rPr>
              <a:t>linking ideas (1)</a:t>
            </a:r>
            <a:endParaRPr lang="zh-TW" altLang="en-US" sz="2000" b="1" dirty="0">
              <a:solidFill>
                <a:schemeClr val="tx1">
                  <a:lumMod val="65000"/>
                  <a:lumOff val="35000"/>
                </a:schemeClr>
              </a:solidFill>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2e-p. 29</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CC24A7E1-6A7D-47F5-9853-27D02E5B877B}"/>
              </a:ext>
            </a:extLst>
          </p:cNvPr>
          <p:cNvSpPr/>
          <p:nvPr/>
        </p:nvSpPr>
        <p:spPr>
          <a:xfrm>
            <a:off x="296882" y="3565501"/>
            <a:ext cx="8476496" cy="400110"/>
          </a:xfrm>
          <a:prstGeom prst="rect">
            <a:avLst/>
          </a:prstGeom>
        </p:spPr>
        <p:txBody>
          <a:bodyPr wrap="square">
            <a:spAutoFit/>
          </a:bodyPr>
          <a:lstStyle/>
          <a:p>
            <a:pPr marL="363538" indent="-363538">
              <a:spcBef>
                <a:spcPts val="600"/>
              </a:spcBef>
            </a:pPr>
            <a:r>
              <a:rPr lang="en-US" altLang="zh-TW" sz="2000" b="1" dirty="0">
                <a:solidFill>
                  <a:srgbClr val="E60000"/>
                </a:solidFill>
                <a:latin typeface="Calibri" panose="020F0502020204030204" pitchFamily="34" charset="0"/>
                <a:cs typeface="Calibri" panose="020F0502020204030204" pitchFamily="34" charset="0"/>
              </a:rPr>
              <a:t>b </a:t>
            </a:r>
            <a:r>
              <a:rPr lang="en-US" altLang="zh-TW" sz="2000" dirty="0"/>
              <a:t>	</a:t>
            </a:r>
            <a:r>
              <a:rPr lang="en-US" altLang="zh-TW" sz="2000" dirty="0">
                <a:latin typeface="Calibri" panose="020F0502020204030204" pitchFamily="34" charset="0"/>
              </a:rPr>
              <a:t>Choose the correct option to complete the sentences.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9A43650F-9349-4F2F-AC8B-04FB1E42A9C4}"/>
              </a:ext>
            </a:extLst>
          </p:cNvPr>
          <p:cNvSpPr/>
          <p:nvPr/>
        </p:nvSpPr>
        <p:spPr>
          <a:xfrm>
            <a:off x="285059" y="865710"/>
            <a:ext cx="8488319" cy="707886"/>
          </a:xfrm>
          <a:prstGeom prst="rect">
            <a:avLst/>
          </a:prstGeom>
        </p:spPr>
        <p:txBody>
          <a:bodyPr wrap="square">
            <a:spAutoFit/>
          </a:bodyPr>
          <a:lstStyle/>
          <a:p>
            <a:pPr marL="363538" indent="-363538">
              <a:spcBef>
                <a:spcPts val="600"/>
              </a:spcBef>
            </a:pPr>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dirty="0">
                <a:latin typeface="Calibri" panose="020F0502020204030204" pitchFamily="34" charset="0"/>
              </a:rPr>
              <a:t>	Look at the table. Which group of words can replace each highlighted word in the review? Write the words from the review in the table.</a:t>
            </a:r>
            <a:endParaRPr lang="zh-TW" altLang="en-US" sz="2000" dirty="0">
              <a:latin typeface="Calibri" panose="020F0502020204030204" pitchFamily="34" charset="0"/>
            </a:endParaRPr>
          </a:p>
        </p:txBody>
      </p:sp>
      <p:sp>
        <p:nvSpPr>
          <p:cNvPr id="21" name="矩形 20"/>
          <p:cNvSpPr/>
          <p:nvPr/>
        </p:nvSpPr>
        <p:spPr>
          <a:xfrm>
            <a:off x="659125" y="4072287"/>
            <a:ext cx="8114253" cy="1092607"/>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1 	</a:t>
            </a:r>
            <a:r>
              <a:rPr lang="en-US" altLang="zh-TW" sz="2000" i="1" dirty="0">
                <a:latin typeface="Calibri" panose="020F0502020204030204" pitchFamily="34" charset="0"/>
              </a:rPr>
              <a:t>Although / Despite </a:t>
            </a:r>
            <a:r>
              <a:rPr lang="en-US" altLang="zh-TW" sz="2000" dirty="0">
                <a:latin typeface="Calibri" panose="020F0502020204030204" pitchFamily="34" charset="0"/>
              </a:rPr>
              <a:t>his name is Mark, everyone calls him </a:t>
            </a:r>
            <a:r>
              <a:rPr lang="en-US" altLang="zh-TW" sz="2000" dirty="0" err="1">
                <a:latin typeface="Calibri" panose="020F0502020204030204" pitchFamily="34" charset="0"/>
              </a:rPr>
              <a:t>Baz</a:t>
            </a:r>
            <a:r>
              <a:rPr lang="en-US" altLang="zh-TW" sz="2000" dirty="0">
                <a:latin typeface="Calibri" panose="020F0502020204030204" pitchFamily="34" charset="0"/>
              </a:rPr>
              <a:t>.</a:t>
            </a:r>
          </a:p>
          <a:p>
            <a:pPr marL="360363" indent="-360363">
              <a:spcBef>
                <a:spcPts val="600"/>
              </a:spcBef>
            </a:pPr>
            <a:r>
              <a:rPr lang="en-US" altLang="zh-TW" sz="2000" dirty="0">
                <a:latin typeface="Calibri" panose="020F0502020204030204" pitchFamily="34" charset="0"/>
              </a:rPr>
              <a:t>2 	</a:t>
            </a:r>
            <a:r>
              <a:rPr lang="en-US" altLang="zh-TW" sz="2000" i="1" dirty="0">
                <a:latin typeface="Calibri" panose="020F0502020204030204" pitchFamily="34" charset="0"/>
              </a:rPr>
              <a:t>Although / Despite </a:t>
            </a:r>
            <a:r>
              <a:rPr lang="en-US" altLang="zh-TW" sz="2000" dirty="0">
                <a:latin typeface="Calibri" panose="020F0502020204030204" pitchFamily="34" charset="0"/>
              </a:rPr>
              <a:t>working mainly in Australia, he has had international success w</a:t>
            </a:r>
            <a:r>
              <a:rPr lang="en-US" altLang="zh-TW" sz="2000" dirty="0">
                <a:latin typeface="Calibri" panose="020F0502020204030204" pitchFamily="34" charset="0"/>
                <a:cs typeface="Calibri" panose="020F0502020204030204" pitchFamily="34" charset="0"/>
              </a:rPr>
              <a:t>ith his films</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245022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c</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Rewrite the sentences using the words in brackets. Make any changes to verbs and punctuation as necessary.</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2e-p. 29</a:t>
            </a:r>
            <a:endParaRPr lang="zh-TW" altLang="en-US" sz="1200" b="1" dirty="0">
              <a:solidFill>
                <a:schemeClr val="tx1">
                  <a:lumMod val="50000"/>
                  <a:lumOff val="50000"/>
                </a:schemeClr>
              </a:solidFill>
              <a:latin typeface="Calibri" panose="020F0502020204030204" pitchFamily="34" charset="0"/>
            </a:endParaRPr>
          </a:p>
        </p:txBody>
      </p:sp>
      <p:sp>
        <p:nvSpPr>
          <p:cNvPr id="8" name="矩形 7"/>
          <p:cNvSpPr/>
          <p:nvPr/>
        </p:nvSpPr>
        <p:spPr>
          <a:xfrm>
            <a:off x="677335" y="1028343"/>
            <a:ext cx="8116708" cy="3554819"/>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1	They have had box office success despite being unusual films. (even though)</a:t>
            </a:r>
          </a:p>
          <a:p>
            <a:pPr marL="360363" indent="-360363">
              <a:spcBef>
                <a:spcPts val="600"/>
              </a:spcBef>
            </a:pPr>
            <a:r>
              <a:rPr lang="en-US" altLang="zh-TW" sz="2000" dirty="0">
                <a:latin typeface="Calibri" panose="020F0502020204030204" pitchFamily="34" charset="0"/>
              </a:rPr>
              <a:t>2	I enjoyed </a:t>
            </a:r>
            <a:r>
              <a:rPr lang="en-US" altLang="zh-TW" sz="2000" i="1" dirty="0">
                <a:latin typeface="Calibri" panose="020F0502020204030204" pitchFamily="34" charset="0"/>
              </a:rPr>
              <a:t>Romeo </a:t>
            </a:r>
            <a:r>
              <a:rPr lang="en-US" altLang="zh-TW" sz="2000" dirty="0">
                <a:latin typeface="Calibri" panose="020F0502020204030204" pitchFamily="34" charset="0"/>
              </a:rPr>
              <a:t>+</a:t>
            </a:r>
            <a:r>
              <a:rPr lang="en-US" altLang="zh-TW" sz="2000" i="1" dirty="0">
                <a:latin typeface="Calibri" panose="020F0502020204030204" pitchFamily="34" charset="0"/>
              </a:rPr>
              <a:t> Juliet </a:t>
            </a:r>
            <a:r>
              <a:rPr lang="en-US" altLang="zh-TW" sz="2000" dirty="0">
                <a:latin typeface="Calibri" panose="020F0502020204030204" pitchFamily="34" charset="0"/>
              </a:rPr>
              <a:t>in spite of not understanding all the dialogue. (but)</a:t>
            </a:r>
          </a:p>
          <a:p>
            <a:pPr marL="360363" indent="-360363">
              <a:spcBef>
                <a:spcPts val="600"/>
              </a:spcBef>
            </a:pPr>
            <a:r>
              <a:rPr lang="en-US" altLang="zh-TW" sz="2000" dirty="0">
                <a:latin typeface="Calibri" panose="020F0502020204030204" pitchFamily="34" charset="0"/>
              </a:rPr>
              <a:t>3	While I love epic films, I didn’t enjoy this one. (Nevertheless)</a:t>
            </a:r>
          </a:p>
          <a:p>
            <a:pPr marL="360363" indent="-360363">
              <a:spcBef>
                <a:spcPts val="600"/>
              </a:spcBef>
            </a:pPr>
            <a:r>
              <a:rPr lang="en-US" altLang="zh-TW" sz="2000" dirty="0">
                <a:latin typeface="Calibri" panose="020F0502020204030204" pitchFamily="34" charset="0"/>
              </a:rPr>
              <a:t>4	Although they praised Luhrmann’s earlier films, the critics did not like </a:t>
            </a:r>
            <a:r>
              <a:rPr lang="en-US" altLang="zh-TW" sz="2000" i="1" dirty="0">
                <a:latin typeface="Calibri" panose="020F0502020204030204" pitchFamily="34" charset="0"/>
              </a:rPr>
              <a:t>Australia.</a:t>
            </a:r>
            <a:r>
              <a:rPr lang="en-US" altLang="zh-TW" sz="2000" dirty="0">
                <a:latin typeface="Calibri" panose="020F0502020204030204" pitchFamily="34" charset="0"/>
              </a:rPr>
              <a:t> (In spite of)</a:t>
            </a:r>
          </a:p>
          <a:p>
            <a:pPr marL="360363" indent="-360363">
              <a:spcBef>
                <a:spcPts val="600"/>
              </a:spcBef>
            </a:pPr>
            <a:r>
              <a:rPr lang="en-US" altLang="zh-TW" sz="2000" dirty="0">
                <a:latin typeface="Calibri" panose="020F0502020204030204" pitchFamily="34" charset="0"/>
              </a:rPr>
              <a:t>5	I’ve seen all of the films, but I haven’t seen any of the operas. (However)</a:t>
            </a:r>
          </a:p>
          <a:p>
            <a:pPr marL="360363" indent="-360363">
              <a:spcBef>
                <a:spcPts val="600"/>
              </a:spcBef>
            </a:pPr>
            <a:r>
              <a:rPr lang="en-US" altLang="zh-TW" sz="2000" dirty="0">
                <a:latin typeface="Calibri" panose="020F0502020204030204" pitchFamily="34" charset="0"/>
              </a:rPr>
              <a:t>6	His last film was absolutely brilliant. Because of this, I’m looking forward to seeing the next one. (so)</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818688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Write a review of an artist whose work you know and enjoy. First, look at the headings and make notes. You may need to do some research first. Then write about 150 words. Use a variety of adjectives and linkers.</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2e-p. 29</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60885D0D-3F33-437E-B1C7-F3E790C6505D}"/>
              </a:ext>
            </a:extLst>
          </p:cNvPr>
          <p:cNvSpPr/>
          <p:nvPr/>
        </p:nvSpPr>
        <p:spPr>
          <a:xfrm>
            <a:off x="325454" y="269407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Use these questions to check your review.</a:t>
            </a:r>
            <a:endParaRPr lang="zh-TW" altLang="en-US" sz="2000" dirty="0">
              <a:latin typeface="Calibri" panose="020F0502020204030204" pitchFamily="34" charset="0"/>
            </a:endParaRPr>
          </a:p>
        </p:txBody>
      </p:sp>
      <p:sp>
        <p:nvSpPr>
          <p:cNvPr id="2" name="矩形 1">
            <a:extLst>
              <a:ext uri="{FF2B5EF4-FFF2-40B4-BE49-F238E27FC236}">
                <a16:creationId xmlns:a16="http://schemas.microsoft.com/office/drawing/2014/main" id="{65AB5F06-3F37-45BA-B086-C3427E95FA02}"/>
              </a:ext>
            </a:extLst>
          </p:cNvPr>
          <p:cNvSpPr/>
          <p:nvPr/>
        </p:nvSpPr>
        <p:spPr>
          <a:xfrm>
            <a:off x="680979" y="5105332"/>
            <a:ext cx="8127520" cy="784830"/>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 What do you learn about the subject from reading the review?</a:t>
            </a:r>
          </a:p>
          <a:p>
            <a:pPr marL="360363" indent="-360363">
              <a:spcBef>
                <a:spcPts val="600"/>
              </a:spcBef>
            </a:pPr>
            <a:r>
              <a:rPr lang="en-US" altLang="zh-TW" sz="2000" dirty="0">
                <a:latin typeface="Calibri" panose="020F0502020204030204" pitchFamily="34" charset="0"/>
              </a:rPr>
              <a:t>• Do you agree with the opinions expressed in the review?</a:t>
            </a:r>
            <a:endParaRPr lang="zh-TW" altLang="en-US" sz="2000" dirty="0">
              <a:latin typeface="Calibri" panose="020F0502020204030204"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778471" y="1403875"/>
            <a:ext cx="4519306" cy="951433"/>
          </a:xfrm>
          <a:prstGeom prst="rect">
            <a:avLst/>
          </a:prstGeom>
          <a:noFill/>
          <a:ln w="9525">
            <a:noFill/>
            <a:miter lim="800000"/>
            <a:headEnd/>
            <a:tailEnd/>
          </a:ln>
        </p:spPr>
      </p:pic>
      <p:sp>
        <p:nvSpPr>
          <p:cNvPr id="10" name="矩形 9">
            <a:extLst>
              <a:ext uri="{FF2B5EF4-FFF2-40B4-BE49-F238E27FC236}">
                <a16:creationId xmlns:a16="http://schemas.microsoft.com/office/drawing/2014/main" id="{60885D0D-3F33-437E-B1C7-F3E790C6505D}"/>
              </a:ext>
            </a:extLst>
          </p:cNvPr>
          <p:cNvSpPr/>
          <p:nvPr/>
        </p:nvSpPr>
        <p:spPr>
          <a:xfrm>
            <a:off x="325454" y="429413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t>Read some reviews your classmates have written. Use these questions to check your classmates’ reviews.</a:t>
            </a:r>
            <a:endParaRPr lang="zh-TW" altLang="en-US" sz="2000" dirty="0">
              <a:latin typeface="Calibri" panose="020F0502020204030204" pitchFamily="34" charset="0"/>
            </a:endParaRPr>
          </a:p>
        </p:txBody>
      </p:sp>
      <p:sp>
        <p:nvSpPr>
          <p:cNvPr id="11" name="矩形 10"/>
          <p:cNvSpPr/>
          <p:nvPr/>
        </p:nvSpPr>
        <p:spPr>
          <a:xfrm>
            <a:off x="681265" y="3170537"/>
            <a:ext cx="7582328" cy="784830"/>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 Have you used linkers correctly?</a:t>
            </a:r>
          </a:p>
          <a:p>
            <a:pPr marL="360363" indent="-360363">
              <a:spcBef>
                <a:spcPts val="600"/>
              </a:spcBef>
            </a:pPr>
            <a:r>
              <a:rPr lang="en-US" altLang="zh-TW" sz="2000" dirty="0">
                <a:latin typeface="Calibri" panose="020F0502020204030204" pitchFamily="34" charset="0"/>
              </a:rPr>
              <a:t>• Have you expressed clearly why you like this artist’s work?</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81868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2f</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Taiko master</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2f-p. 31</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16810" y="1676487"/>
            <a:ext cx="4839828"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photo and the caption. Discuss the questions.</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097389"/>
            <a:ext cx="839562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Before you watch</a:t>
            </a:r>
            <a:endParaRPr lang="zh-TW" altLang="en-US" sz="3200" dirty="0">
              <a:solidFill>
                <a:srgbClr val="E60000"/>
              </a:solidFill>
              <a:latin typeface="Calibri" panose="020F0502020204030204" pitchFamily="34" charset="0"/>
            </a:endParaRPr>
          </a:p>
        </p:txBody>
      </p:sp>
      <p:grpSp>
        <p:nvGrpSpPr>
          <p:cNvPr id="19" name="群組 18">
            <a:extLst>
              <a:ext uri="{FF2B5EF4-FFF2-40B4-BE49-F238E27FC236}">
                <a16:creationId xmlns:a16="http://schemas.microsoft.com/office/drawing/2014/main" id="{3E91A1CB-4D90-4C1D-8CE8-2F85AE0E9924}"/>
              </a:ext>
            </a:extLst>
          </p:cNvPr>
          <p:cNvGrpSpPr/>
          <p:nvPr/>
        </p:nvGrpSpPr>
        <p:grpSpPr>
          <a:xfrm>
            <a:off x="5409919" y="175369"/>
            <a:ext cx="828000" cy="828000"/>
            <a:chOff x="5059555" y="183493"/>
            <a:chExt cx="828000" cy="828000"/>
          </a:xfrm>
        </p:grpSpPr>
        <p:sp>
          <p:nvSpPr>
            <p:cNvPr id="6" name="矩形: 圓角 5">
              <a:extLst>
                <a:ext uri="{FF2B5EF4-FFF2-40B4-BE49-F238E27FC236}">
                  <a16:creationId xmlns:a16="http://schemas.microsoft.com/office/drawing/2014/main" id="{E124ADD5-DFF1-4124-8979-EA3D88E27C1A}"/>
                </a:ext>
              </a:extLst>
            </p:cNvPr>
            <p:cNvSpPr/>
            <p:nvPr/>
          </p:nvSpPr>
          <p:spPr>
            <a:xfrm>
              <a:off x="5181600" y="450194"/>
              <a:ext cx="413655" cy="3156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梯形 10">
              <a:extLst>
                <a:ext uri="{FF2B5EF4-FFF2-40B4-BE49-F238E27FC236}">
                  <a16:creationId xmlns:a16="http://schemas.microsoft.com/office/drawing/2014/main" id="{4C53D06B-F6BC-4281-B06C-E78C64DB2B08}"/>
                </a:ext>
              </a:extLst>
            </p:cNvPr>
            <p:cNvSpPr/>
            <p:nvPr/>
          </p:nvSpPr>
          <p:spPr>
            <a:xfrm rot="16200000">
              <a:off x="5597999" y="512681"/>
              <a:ext cx="238602" cy="170255"/>
            </a:xfrm>
            <a:prstGeom prst="trapezoid">
              <a:avLst>
                <a:gd name="adj" fmla="val 279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A749373A-0F78-499D-B972-CC253775922E}"/>
                </a:ext>
              </a:extLst>
            </p:cNvPr>
            <p:cNvSpPr/>
            <p:nvPr/>
          </p:nvSpPr>
          <p:spPr>
            <a:xfrm>
              <a:off x="5059555" y="183493"/>
              <a:ext cx="828000" cy="82800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矩形 14">
            <a:extLst>
              <a:ext uri="{FF2B5EF4-FFF2-40B4-BE49-F238E27FC236}">
                <a16:creationId xmlns:a16="http://schemas.microsoft.com/office/drawing/2014/main" id="{AE593240-47B2-49C6-9842-FB4F96487C44}"/>
              </a:ext>
            </a:extLst>
          </p:cNvPr>
          <p:cNvSpPr/>
          <p:nvPr/>
        </p:nvSpPr>
        <p:spPr>
          <a:xfrm>
            <a:off x="5479236" y="5436576"/>
            <a:ext cx="3457904"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Taiko is an art form that brings</a:t>
            </a:r>
          </a:p>
          <a:p>
            <a:r>
              <a:rPr lang="en-US" altLang="zh-TW" sz="1600" dirty="0">
                <a:solidFill>
                  <a:schemeClr val="tx1">
                    <a:lumMod val="85000"/>
                    <a:lumOff val="15000"/>
                  </a:schemeClr>
                </a:solidFill>
                <a:latin typeface="Corbel" panose="020B0503020204020204" pitchFamily="34" charset="0"/>
              </a:rPr>
              <a:t>together sound, body and mind.</a:t>
            </a:r>
            <a:endParaRPr lang="zh-TW" altLang="en-US" sz="1600" dirty="0">
              <a:solidFill>
                <a:schemeClr val="tx1">
                  <a:lumMod val="85000"/>
                  <a:lumOff val="15000"/>
                </a:schemeClr>
              </a:solidFill>
              <a:latin typeface="Corbel" panose="020B0503020204020204" pitchFamily="34" charset="0"/>
            </a:endParaRPr>
          </a:p>
        </p:txBody>
      </p:sp>
      <p:pic>
        <p:nvPicPr>
          <p:cNvPr id="3075" name="Picture 3"/>
          <p:cNvPicPr>
            <a:picLocks noChangeAspect="1" noChangeArrowheads="1"/>
          </p:cNvPicPr>
          <p:nvPr/>
        </p:nvPicPr>
        <p:blipFill>
          <a:blip r:embed="rId3" cstate="print"/>
          <a:srcRect/>
          <a:stretch>
            <a:fillRect/>
          </a:stretch>
        </p:blipFill>
        <p:spPr bwMode="auto">
          <a:xfrm>
            <a:off x="5278141" y="1137871"/>
            <a:ext cx="3721513" cy="4298705"/>
          </a:xfrm>
          <a:prstGeom prst="rect">
            <a:avLst/>
          </a:prstGeom>
          <a:noFill/>
          <a:ln w="9525">
            <a:noFill/>
            <a:miter lim="800000"/>
            <a:headEnd/>
            <a:tailEnd/>
          </a:ln>
        </p:spPr>
      </p:pic>
      <p:sp>
        <p:nvSpPr>
          <p:cNvPr id="17" name="矩形 16"/>
          <p:cNvSpPr/>
          <p:nvPr/>
        </p:nvSpPr>
        <p:spPr>
          <a:xfrm>
            <a:off x="687933" y="2408176"/>
            <a:ext cx="4572000" cy="1169551"/>
          </a:xfrm>
          <a:prstGeom prst="rect">
            <a:avLst/>
          </a:prstGeom>
        </p:spPr>
        <p:txBody>
          <a:bodyPr>
            <a:spAutoFit/>
          </a:bodyPr>
          <a:lstStyle/>
          <a:p>
            <a:pPr marL="363538" indent="-363538">
              <a:spcBef>
                <a:spcPts val="600"/>
              </a:spcBef>
            </a:pPr>
            <a:r>
              <a:rPr lang="en-US" altLang="zh-TW" sz="2000" dirty="0">
                <a:latin typeface="Calibri" panose="020F0502020204030204" pitchFamily="34" charset="0"/>
              </a:rPr>
              <a:t>1	What is the man doing?</a:t>
            </a:r>
          </a:p>
          <a:p>
            <a:pPr marL="363538" indent="-363538">
              <a:spcBef>
                <a:spcPts val="600"/>
              </a:spcBef>
            </a:pPr>
            <a:r>
              <a:rPr lang="en-US" altLang="zh-TW" sz="2000" dirty="0">
                <a:latin typeface="Calibri" panose="020F0502020204030204" pitchFamily="34" charset="0"/>
              </a:rPr>
              <a:t>2 	How do you think he feels?</a:t>
            </a:r>
          </a:p>
          <a:p>
            <a:pPr marL="363538" indent="-363538">
              <a:spcBef>
                <a:spcPts val="600"/>
              </a:spcBef>
            </a:pPr>
            <a:r>
              <a:rPr lang="en-US" altLang="zh-TW" sz="2000" dirty="0">
                <a:latin typeface="Calibri" panose="020F0502020204030204" pitchFamily="34" charset="0"/>
              </a:rPr>
              <a:t>3 	What do you think the caption means?</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684924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Key vocabulary</a:t>
            </a:r>
            <a:endParaRPr lang="zh-TW" altLang="en-US" sz="2000" b="1" i="1" dirty="0">
              <a:solidFill>
                <a:srgbClr val="E60000"/>
              </a:solidFill>
              <a:latin typeface="Calibri" panose="020F0502020204030204" pitchFamily="34" charset="0"/>
              <a:cs typeface="Calibri" panose="020F0502020204030204" pitchFamily="34" charset="0"/>
            </a:endParaRP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2f-p. 31</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02EBC5AD-8321-4D63-B7C5-A42D80958680}"/>
              </a:ext>
            </a:extLst>
          </p:cNvPr>
          <p:cNvSpPr/>
          <p:nvPr/>
        </p:nvSpPr>
        <p:spPr>
          <a:xfrm>
            <a:off x="304794" y="813511"/>
            <a:ext cx="8489133" cy="400110"/>
          </a:xfrm>
          <a:prstGeom prst="rect">
            <a:avLst/>
          </a:prstGeom>
        </p:spPr>
        <p:txBody>
          <a:bodyPr wrap="square">
            <a:spAutoFit/>
          </a:bodyPr>
          <a:lstStyle/>
          <a:p>
            <a:pPr marL="358775" indent="-358775"/>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Read the sentences. Try to guess the missing words.</a:t>
            </a:r>
          </a:p>
        </p:txBody>
      </p:sp>
      <p:sp>
        <p:nvSpPr>
          <p:cNvPr id="4" name="矩形 3">
            <a:extLst>
              <a:ext uri="{FF2B5EF4-FFF2-40B4-BE49-F238E27FC236}">
                <a16:creationId xmlns:a16="http://schemas.microsoft.com/office/drawing/2014/main" id="{BF3C70E5-C2ED-4583-8EF1-B3DD59CDF2BC}"/>
              </a:ext>
            </a:extLst>
          </p:cNvPr>
          <p:cNvSpPr/>
          <p:nvPr/>
        </p:nvSpPr>
        <p:spPr>
          <a:xfrm>
            <a:off x="676522" y="1197834"/>
            <a:ext cx="8115373" cy="2131353"/>
          </a:xfrm>
          <a:prstGeom prst="rect">
            <a:avLst/>
          </a:prstGeom>
        </p:spPr>
        <p:txBody>
          <a:bodyPr wrap="square">
            <a:spAutoFit/>
          </a:bodyPr>
          <a:lstStyle/>
          <a:p>
            <a:pPr marL="363538" indent="-363538">
              <a:spcBef>
                <a:spcPts val="300"/>
              </a:spcBef>
            </a:pPr>
            <a:r>
              <a:rPr lang="en-US" altLang="zh-TW" sz="2000" dirty="0">
                <a:latin typeface="Calibri" panose="020F0502020204030204" pitchFamily="34" charset="0"/>
              </a:rPr>
              <a:t>1	After the meeting, my __________ was full of ideas.</a:t>
            </a:r>
          </a:p>
          <a:p>
            <a:pPr marL="363538" indent="-363538">
              <a:spcBef>
                <a:spcPts val="300"/>
              </a:spcBef>
            </a:pPr>
            <a:r>
              <a:rPr lang="en-US" altLang="zh-TW" sz="2000" dirty="0">
                <a:latin typeface="Calibri" panose="020F0502020204030204" pitchFamily="34" charset="0"/>
              </a:rPr>
              <a:t>2	Text messages introduced a new __________ of writing.</a:t>
            </a:r>
          </a:p>
          <a:p>
            <a:pPr marL="363538" indent="-363538">
              <a:spcBef>
                <a:spcPts val="300"/>
              </a:spcBef>
            </a:pPr>
            <a:r>
              <a:rPr lang="en-US" altLang="zh-TW" sz="2000" dirty="0">
                <a:latin typeface="Calibri" panose="020F0502020204030204" pitchFamily="34" charset="0"/>
              </a:rPr>
              <a:t>3	When you’re driving, __________ can be very dangerous.</a:t>
            </a:r>
          </a:p>
          <a:p>
            <a:pPr marL="363538" indent="-363538">
              <a:spcBef>
                <a:spcPts val="300"/>
              </a:spcBef>
            </a:pPr>
            <a:r>
              <a:rPr lang="en-US" altLang="zh-TW" sz="2000" dirty="0">
                <a:latin typeface="Calibri" panose="020F0502020204030204" pitchFamily="34" charset="0"/>
              </a:rPr>
              <a:t>4 	I like music that has a fast __________.</a:t>
            </a:r>
          </a:p>
          <a:p>
            <a:pPr marL="363538" indent="-363538">
              <a:spcBef>
                <a:spcPts val="300"/>
              </a:spcBef>
            </a:pPr>
            <a:r>
              <a:rPr lang="en-US" altLang="zh-TW" sz="2000" dirty="0">
                <a:latin typeface="Calibri" panose="020F0502020204030204" pitchFamily="34" charset="0"/>
              </a:rPr>
              <a:t>5	Phil Collins was a popular __________ and singer in the 1980s and 1990s.</a:t>
            </a:r>
          </a:p>
          <a:p>
            <a:pPr marL="363538" indent="-363538">
              <a:spcBef>
                <a:spcPts val="300"/>
              </a:spcBef>
            </a:pPr>
            <a:r>
              <a:rPr lang="en-US" altLang="zh-TW" sz="2000" dirty="0">
                <a:latin typeface="Calibri" panose="020F0502020204030204" pitchFamily="34" charset="0"/>
              </a:rPr>
              <a:t>6	I’m not feeling well today. I don’t have the __________ to go to class.</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id="{000D1EAF-1B4F-49D6-99FD-D7E98B757F53}"/>
              </a:ext>
            </a:extLst>
          </p:cNvPr>
          <p:cNvSpPr/>
          <p:nvPr/>
        </p:nvSpPr>
        <p:spPr>
          <a:xfrm>
            <a:off x="294520" y="344486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spc="10" dirty="0"/>
              <a:t>Read the words in bold and their definitions. The words are used in the video</a:t>
            </a:r>
            <a:r>
              <a:rPr lang="en-US" altLang="zh-TW" sz="2000" dirty="0"/>
              <a:t>. Complete the sentences in Exercise 2a with the words.</a:t>
            </a:r>
            <a:endParaRPr lang="en-US" altLang="zh-TW" sz="2000" dirty="0">
              <a:latin typeface="Calibri" panose="020F0502020204030204" pitchFamily="34" charset="0"/>
            </a:endParaRPr>
          </a:p>
        </p:txBody>
      </p:sp>
      <p:sp>
        <p:nvSpPr>
          <p:cNvPr id="5" name="矩形 4">
            <a:extLst>
              <a:ext uri="{FF2B5EF4-FFF2-40B4-BE49-F238E27FC236}">
                <a16:creationId xmlns:a16="http://schemas.microsoft.com/office/drawing/2014/main" id="{ED924450-9D5C-4039-A910-E8EB2DF8C859}"/>
              </a:ext>
            </a:extLst>
          </p:cNvPr>
          <p:cNvSpPr/>
          <p:nvPr/>
        </p:nvSpPr>
        <p:spPr>
          <a:xfrm>
            <a:off x="675506" y="4114739"/>
            <a:ext cx="8116389" cy="2195473"/>
          </a:xfrm>
          <a:prstGeom prst="rect">
            <a:avLst/>
          </a:prstGeom>
        </p:spPr>
        <p:txBody>
          <a:bodyPr wrap="square">
            <a:spAutoFit/>
          </a:bodyPr>
          <a:lstStyle/>
          <a:p>
            <a:pPr marL="363538" indent="-363538">
              <a:spcBef>
                <a:spcPts val="300"/>
              </a:spcBef>
            </a:pPr>
            <a:r>
              <a:rPr lang="en-US" altLang="zh-TW" sz="2000" dirty="0">
                <a:latin typeface="Calibri" panose="020F0502020204030204" pitchFamily="34" charset="0"/>
              </a:rPr>
              <a:t>a	</a:t>
            </a:r>
            <a:r>
              <a:rPr lang="en-US" altLang="zh-TW" sz="2000" b="1" dirty="0">
                <a:latin typeface="Calibri" panose="020F0502020204030204" pitchFamily="34" charset="0"/>
              </a:rPr>
              <a:t>beat</a:t>
            </a:r>
            <a:r>
              <a:rPr lang="en-US" altLang="zh-TW" sz="2000" dirty="0">
                <a:latin typeface="Calibri" panose="020F0502020204030204" pitchFamily="34" charset="0"/>
              </a:rPr>
              <a:t> (n) a regular sound</a:t>
            </a:r>
          </a:p>
          <a:p>
            <a:pPr marL="363538" indent="-363538">
              <a:spcBef>
                <a:spcPts val="300"/>
              </a:spcBef>
            </a:pPr>
            <a:r>
              <a:rPr lang="en-US" altLang="zh-TW" sz="2000" dirty="0">
                <a:latin typeface="Calibri" panose="020F0502020204030204" pitchFamily="34" charset="0"/>
              </a:rPr>
              <a:t>b 	</a:t>
            </a:r>
            <a:r>
              <a:rPr lang="en-US" altLang="zh-TW" sz="2000" b="1" dirty="0">
                <a:latin typeface="Calibri" panose="020F0502020204030204" pitchFamily="34" charset="0"/>
              </a:rPr>
              <a:t>drummer</a:t>
            </a:r>
            <a:r>
              <a:rPr lang="en-US" altLang="zh-TW" sz="2000" dirty="0">
                <a:latin typeface="Calibri" panose="020F0502020204030204" pitchFamily="34" charset="0"/>
              </a:rPr>
              <a:t> (n) a musician who plays the drums</a:t>
            </a:r>
          </a:p>
          <a:p>
            <a:pPr marL="363538" indent="-363538">
              <a:spcBef>
                <a:spcPts val="300"/>
              </a:spcBef>
            </a:pPr>
            <a:r>
              <a:rPr lang="en-US" altLang="zh-TW" sz="2000" dirty="0">
                <a:latin typeface="Calibri" panose="020F0502020204030204" pitchFamily="34" charset="0"/>
              </a:rPr>
              <a:t>c 	</a:t>
            </a:r>
            <a:r>
              <a:rPr lang="en-US" altLang="zh-TW" sz="2000" b="1" dirty="0">
                <a:latin typeface="Calibri" panose="020F0502020204030204" pitchFamily="34" charset="0"/>
              </a:rPr>
              <a:t>energy</a:t>
            </a:r>
            <a:r>
              <a:rPr lang="en-US" altLang="zh-TW" sz="2000" dirty="0">
                <a:latin typeface="Calibri" panose="020F0502020204030204" pitchFamily="34" charset="0"/>
              </a:rPr>
              <a:t> (n) power and force</a:t>
            </a:r>
          </a:p>
          <a:p>
            <a:pPr marL="363538" indent="-363538">
              <a:spcBef>
                <a:spcPts val="300"/>
              </a:spcBef>
            </a:pPr>
            <a:r>
              <a:rPr lang="en-US" altLang="zh-TW" sz="2000" dirty="0">
                <a:latin typeface="Calibri" panose="020F0502020204030204" pitchFamily="34" charset="0"/>
              </a:rPr>
              <a:t>d 	</a:t>
            </a:r>
            <a:r>
              <a:rPr lang="en-US" altLang="zh-TW" sz="2000" b="1" dirty="0">
                <a:latin typeface="Calibri" panose="020F0502020204030204" pitchFamily="34" charset="0"/>
              </a:rPr>
              <a:t>mind</a:t>
            </a:r>
            <a:r>
              <a:rPr lang="en-US" altLang="zh-TW" sz="2000" dirty="0">
                <a:latin typeface="Calibri" panose="020F0502020204030204" pitchFamily="34" charset="0"/>
              </a:rPr>
              <a:t> (n) your thoughts, feelings, memories, etc.</a:t>
            </a:r>
          </a:p>
          <a:p>
            <a:pPr marL="363538" indent="-363538">
              <a:spcBef>
                <a:spcPts val="300"/>
              </a:spcBef>
            </a:pPr>
            <a:r>
              <a:rPr lang="en-US" altLang="zh-TW" sz="2000" dirty="0">
                <a:latin typeface="Calibri" panose="020F0502020204030204" pitchFamily="34" charset="0"/>
              </a:rPr>
              <a:t>e	</a:t>
            </a:r>
            <a:r>
              <a:rPr lang="en-US" altLang="zh-TW" sz="2000" b="1" dirty="0">
                <a:latin typeface="Calibri" panose="020F0502020204030204" pitchFamily="34" charset="0"/>
              </a:rPr>
              <a:t>style</a:t>
            </a:r>
            <a:r>
              <a:rPr lang="en-US" altLang="zh-TW" sz="2000" dirty="0">
                <a:latin typeface="Calibri" panose="020F0502020204030204" pitchFamily="34" charset="0"/>
              </a:rPr>
              <a:t> (n) a way of doing something</a:t>
            </a:r>
          </a:p>
          <a:p>
            <a:pPr marL="363538" indent="-363538">
              <a:spcBef>
                <a:spcPts val="300"/>
              </a:spcBef>
            </a:pPr>
            <a:r>
              <a:rPr lang="en-US" altLang="zh-TW" sz="2000" dirty="0">
                <a:latin typeface="Calibri" panose="020F0502020204030204" pitchFamily="34" charset="0"/>
              </a:rPr>
              <a:t>f	</a:t>
            </a:r>
            <a:r>
              <a:rPr lang="en-US" altLang="zh-TW" sz="2000" b="1" dirty="0">
                <a:latin typeface="Calibri" panose="020F0502020204030204" pitchFamily="34" charset="0"/>
              </a:rPr>
              <a:t>tiredness</a:t>
            </a:r>
            <a:r>
              <a:rPr lang="en-US" altLang="zh-TW" sz="2000" dirty="0">
                <a:latin typeface="Calibri" panose="020F0502020204030204" pitchFamily="34" charset="0"/>
              </a:rPr>
              <a:t> (n) the feeling of being tired</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351292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30326"/>
            <a:ext cx="84891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dirty="0"/>
              <a:t>Watch the first part of the video (0.00–0.54). Are the sentences true (T) or false (F)?</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While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2f-p. 31</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B233C075-00CF-46F6-A5E6-30D99A608559}"/>
              </a:ext>
            </a:extLst>
          </p:cNvPr>
          <p:cNvSpPr/>
          <p:nvPr/>
        </p:nvSpPr>
        <p:spPr>
          <a:xfrm>
            <a:off x="664432" y="1803485"/>
            <a:ext cx="8129609" cy="155427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Japanese warriors used drums 2,000 years ago.</a:t>
            </a:r>
          </a:p>
          <a:p>
            <a:pPr marL="360000" indent="-360000">
              <a:spcBef>
                <a:spcPts val="600"/>
              </a:spcBef>
            </a:pPr>
            <a:r>
              <a:rPr lang="en-US" altLang="zh-TW" sz="2000" dirty="0">
                <a:latin typeface="Calibri" panose="020F0502020204030204" pitchFamily="34" charset="0"/>
              </a:rPr>
              <a:t>2 	The sounds of drums told people where a village boundary was.</a:t>
            </a:r>
          </a:p>
          <a:p>
            <a:pPr marL="360000" indent="-360000">
              <a:spcBef>
                <a:spcPts val="600"/>
              </a:spcBef>
            </a:pPr>
            <a:r>
              <a:rPr lang="en-US" altLang="zh-TW" sz="2000" dirty="0">
                <a:latin typeface="Calibri" panose="020F0502020204030204" pitchFamily="34" charset="0"/>
              </a:rPr>
              <a:t>3 	The sound of drums in Japan has never gone away.</a:t>
            </a:r>
          </a:p>
          <a:p>
            <a:pPr marL="360000" indent="-360000">
              <a:spcBef>
                <a:spcPts val="600"/>
              </a:spcBef>
            </a:pPr>
            <a:r>
              <a:rPr lang="en-US" altLang="zh-TW" sz="2000" dirty="0">
                <a:latin typeface="Calibri" panose="020F0502020204030204" pitchFamily="34" charset="0"/>
              </a:rPr>
              <a:t>4 	Taiko drumming is now popular in San Francisco.</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id="{254F8CF1-C768-4165-B7F9-10E3ED68027D}"/>
              </a:ext>
            </a:extLst>
          </p:cNvPr>
          <p:cNvSpPr/>
          <p:nvPr/>
        </p:nvSpPr>
        <p:spPr>
          <a:xfrm>
            <a:off x="284360" y="3559893"/>
            <a:ext cx="850968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dirty="0"/>
              <a:t>Watch the second part of the video (0.55 to the end). Put the events (a–d) in the history of </a:t>
            </a:r>
            <a:r>
              <a:rPr lang="en-US" altLang="zh-TW" sz="2000" dirty="0" err="1"/>
              <a:t>taiko</a:t>
            </a:r>
            <a:r>
              <a:rPr lang="en-US" altLang="zh-TW" sz="2000" dirty="0"/>
              <a:t> drumming into the correct order.</a:t>
            </a:r>
            <a:endParaRPr lang="zh-TW" altLang="en-US" sz="2000" dirty="0"/>
          </a:p>
        </p:txBody>
      </p:sp>
      <p:pic>
        <p:nvPicPr>
          <p:cNvPr id="4098" name="Picture 2">
            <a:hlinkClick r:id="rId2" action="ppaction://hlinkfile"/>
          </p:cNvPr>
          <p:cNvPicPr>
            <a:picLocks noChangeAspect="1" noChangeArrowheads="1"/>
          </p:cNvPicPr>
          <p:nvPr/>
        </p:nvPicPr>
        <p:blipFill>
          <a:blip r:embed="rId3" cstate="print"/>
          <a:srcRect/>
          <a:stretch>
            <a:fillRect/>
          </a:stretch>
        </p:blipFill>
        <p:spPr bwMode="auto">
          <a:xfrm>
            <a:off x="1777964" y="1235146"/>
            <a:ext cx="877391" cy="367622"/>
          </a:xfrm>
          <a:prstGeom prst="rect">
            <a:avLst/>
          </a:prstGeom>
          <a:noFill/>
          <a:ln w="9525">
            <a:noFill/>
            <a:miter lim="800000"/>
            <a:headEnd/>
            <a:tailEnd/>
          </a:ln>
        </p:spPr>
      </p:pic>
      <p:sp>
        <p:nvSpPr>
          <p:cNvPr id="22" name="矩形 21"/>
          <p:cNvSpPr/>
          <p:nvPr/>
        </p:nvSpPr>
        <p:spPr>
          <a:xfrm>
            <a:off x="670039" y="4345643"/>
            <a:ext cx="8124002" cy="155427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About 800 groups started in the United States and Canada.</a:t>
            </a:r>
          </a:p>
          <a:p>
            <a:pPr marL="360000" indent="-360000">
              <a:spcBef>
                <a:spcPts val="600"/>
              </a:spcBef>
            </a:pPr>
            <a:r>
              <a:rPr lang="en-US" altLang="zh-TW" sz="2000" dirty="0">
                <a:latin typeface="Calibri" panose="020F0502020204030204" pitchFamily="34" charset="0"/>
              </a:rPr>
              <a:t>b 	Japanese–American communities enjoyed traditional </a:t>
            </a:r>
            <a:r>
              <a:rPr lang="en-US" altLang="zh-TW" sz="2000" dirty="0" err="1">
                <a:latin typeface="Calibri" panose="020F0502020204030204" pitchFamily="34" charset="0"/>
              </a:rPr>
              <a:t>taiko</a:t>
            </a:r>
            <a:r>
              <a:rPr lang="en-US" altLang="zh-TW" sz="2000" dirty="0">
                <a:latin typeface="Calibri" panose="020F0502020204030204" pitchFamily="34" charset="0"/>
              </a:rPr>
              <a:t> drumming.</a:t>
            </a:r>
          </a:p>
          <a:p>
            <a:pPr marL="360000" indent="-360000">
              <a:spcBef>
                <a:spcPts val="600"/>
              </a:spcBef>
            </a:pPr>
            <a:r>
              <a:rPr lang="en-US" altLang="zh-TW" sz="2000" dirty="0">
                <a:latin typeface="Calibri" panose="020F0502020204030204" pitchFamily="34" charset="0"/>
              </a:rPr>
              <a:t>c	People lost interest in </a:t>
            </a:r>
            <a:r>
              <a:rPr lang="en-US" altLang="zh-TW" sz="2000" dirty="0" err="1">
                <a:latin typeface="Calibri" panose="020F0502020204030204" pitchFamily="34" charset="0"/>
              </a:rPr>
              <a:t>taiko</a:t>
            </a:r>
            <a:r>
              <a:rPr lang="en-US" altLang="zh-TW" sz="2000" dirty="0">
                <a:latin typeface="Calibri" panose="020F0502020204030204" pitchFamily="34" charset="0"/>
              </a:rPr>
              <a:t> drumming.</a:t>
            </a:r>
          </a:p>
          <a:p>
            <a:pPr marL="360000" indent="-360000">
              <a:spcBef>
                <a:spcPts val="600"/>
              </a:spcBef>
            </a:pPr>
            <a:r>
              <a:rPr lang="en-US" altLang="zh-TW" sz="2000" dirty="0">
                <a:latin typeface="Calibri" panose="020F0502020204030204" pitchFamily="34" charset="0"/>
              </a:rPr>
              <a:t>d 	Seiichi Tanaka arrived in the United States.</a:t>
            </a:r>
            <a:endParaRPr lang="zh-TW" altLang="en-US" sz="2000" dirty="0">
              <a:latin typeface="Calibri" panose="020F0502020204030204" pitchFamily="34" charset="0"/>
            </a:endParaRPr>
          </a:p>
        </p:txBody>
      </p:sp>
      <p:pic>
        <p:nvPicPr>
          <p:cNvPr id="23" name="Picture 2">
            <a:hlinkClick r:id="rId2" action="ppaction://hlinkfile"/>
          </p:cNvPr>
          <p:cNvPicPr>
            <a:picLocks noChangeAspect="1" noChangeArrowheads="1"/>
          </p:cNvPicPr>
          <p:nvPr/>
        </p:nvPicPr>
        <p:blipFill>
          <a:blip r:embed="rId3" cstate="print"/>
          <a:srcRect/>
          <a:stretch>
            <a:fillRect/>
          </a:stretch>
        </p:blipFill>
        <p:spPr bwMode="auto">
          <a:xfrm>
            <a:off x="6268214" y="3873641"/>
            <a:ext cx="877391" cy="367622"/>
          </a:xfrm>
          <a:prstGeom prst="rect">
            <a:avLst/>
          </a:prstGeom>
          <a:noFill/>
          <a:ln w="9525">
            <a:noFill/>
            <a:miter lim="800000"/>
            <a:headEnd/>
            <a:tailEnd/>
          </a:ln>
        </p:spPr>
      </p:pic>
    </p:spTree>
    <p:extLst>
      <p:ext uri="{BB962C8B-B14F-4D97-AF65-F5344CB8AC3E}">
        <p14:creationId xmlns:p14="http://schemas.microsoft.com/office/powerpoint/2010/main" val="255599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t>Work in pairs. Choose the correct option to complete the sentences about </a:t>
            </a:r>
            <a:r>
              <a:rPr lang="en-US" altLang="zh-TW" sz="2000" dirty="0" err="1"/>
              <a:t>taiko</a:t>
            </a:r>
            <a:r>
              <a:rPr lang="en-US" altLang="zh-TW" sz="2000" dirty="0"/>
              <a:t>. Then watch the whole video again and check your answers.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2f-p. 31</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FCE432A9-D786-43F8-B236-8D3CFD72F6B6}"/>
              </a:ext>
            </a:extLst>
          </p:cNvPr>
          <p:cNvSpPr/>
          <p:nvPr/>
        </p:nvSpPr>
        <p:spPr>
          <a:xfrm>
            <a:off x="666248" y="1194890"/>
            <a:ext cx="8081145" cy="3170099"/>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Japanese warriors used drums to make their enemies </a:t>
            </a:r>
            <a:r>
              <a:rPr lang="en-US" altLang="zh-TW" sz="2000" i="1" dirty="0">
                <a:latin typeface="Calibri" panose="020F0502020204030204" pitchFamily="34" charset="0"/>
              </a:rPr>
              <a:t>attack / fear </a:t>
            </a:r>
            <a:r>
              <a:rPr lang="en-US" altLang="zh-TW" sz="2000" dirty="0">
                <a:latin typeface="Calibri" panose="020F0502020204030204" pitchFamily="34" charset="0"/>
              </a:rPr>
              <a:t>them.</a:t>
            </a:r>
          </a:p>
          <a:p>
            <a:pPr marL="363538" indent="-363538">
              <a:spcBef>
                <a:spcPts val="600"/>
              </a:spcBef>
            </a:pPr>
            <a:r>
              <a:rPr lang="en-US" altLang="zh-TW" sz="2000" dirty="0">
                <a:latin typeface="Calibri" panose="020F0502020204030204" pitchFamily="34" charset="0"/>
              </a:rPr>
              <a:t>2	The essence of taiko is that it’s not just people drumming. It’s the unity of the </a:t>
            </a:r>
            <a:r>
              <a:rPr lang="en-US" altLang="zh-TW" sz="2000" i="1" dirty="0">
                <a:latin typeface="Calibri" panose="020F0502020204030204" pitchFamily="34" charset="0"/>
              </a:rPr>
              <a:t>audience / drummers </a:t>
            </a:r>
            <a:r>
              <a:rPr lang="en-US" altLang="zh-TW" sz="2000" dirty="0">
                <a:latin typeface="Calibri" panose="020F0502020204030204" pitchFamily="34" charset="0"/>
              </a:rPr>
              <a:t>amongst themselves.</a:t>
            </a:r>
          </a:p>
          <a:p>
            <a:pPr marL="363538" indent="-363538">
              <a:spcBef>
                <a:spcPts val="600"/>
              </a:spcBef>
            </a:pPr>
            <a:r>
              <a:rPr lang="en-US" altLang="zh-TW" sz="2000" dirty="0">
                <a:latin typeface="Calibri" panose="020F0502020204030204" pitchFamily="34" charset="0"/>
              </a:rPr>
              <a:t>3	In San Francisco, </a:t>
            </a:r>
            <a:r>
              <a:rPr lang="en-US" altLang="zh-TW" sz="2000" i="1" dirty="0">
                <a:latin typeface="Calibri" panose="020F0502020204030204" pitchFamily="34" charset="0"/>
              </a:rPr>
              <a:t>the movement of the body / the human voice </a:t>
            </a:r>
            <a:r>
              <a:rPr lang="en-US" altLang="zh-TW" sz="2000" dirty="0">
                <a:latin typeface="Calibri" panose="020F0502020204030204" pitchFamily="34" charset="0"/>
              </a:rPr>
              <a:t>has now been added to traditional taiko drumming.</a:t>
            </a:r>
          </a:p>
          <a:p>
            <a:pPr marL="363538" indent="-363538">
              <a:spcBef>
                <a:spcPts val="600"/>
              </a:spcBef>
            </a:pPr>
            <a:r>
              <a:rPr lang="en-US" altLang="zh-TW" sz="2000" dirty="0">
                <a:latin typeface="Calibri" panose="020F0502020204030204" pitchFamily="34" charset="0"/>
              </a:rPr>
              <a:t>4	Taiko drummers sometimes have to play </a:t>
            </a:r>
            <a:r>
              <a:rPr lang="en-US" altLang="zh-TW" sz="2000" i="1" dirty="0">
                <a:latin typeface="Calibri" panose="020F0502020204030204" pitchFamily="34" charset="0"/>
              </a:rPr>
              <a:t>through pain and tiredness / with energy and enjoyment </a:t>
            </a:r>
            <a:r>
              <a:rPr lang="en-US" altLang="zh-TW" sz="2000" dirty="0">
                <a:latin typeface="Calibri" panose="020F0502020204030204" pitchFamily="34" charset="0"/>
              </a:rPr>
              <a:t>while </a:t>
            </a:r>
            <a:r>
              <a:rPr lang="en-US" altLang="zh-TW" sz="2000" dirty="0" err="1">
                <a:latin typeface="Calibri" panose="020F0502020204030204" pitchFamily="34" charset="0"/>
              </a:rPr>
              <a:t>practising</a:t>
            </a:r>
            <a:r>
              <a:rPr lang="en-US" altLang="zh-TW" sz="2000" dirty="0">
                <a:latin typeface="Calibri" panose="020F0502020204030204" pitchFamily="34" charset="0"/>
              </a:rPr>
              <a:t> and performing.</a:t>
            </a:r>
          </a:p>
          <a:p>
            <a:pPr marL="363538" indent="-363538">
              <a:spcBef>
                <a:spcPts val="600"/>
              </a:spcBef>
            </a:pPr>
            <a:r>
              <a:rPr lang="en-US" altLang="zh-TW" sz="2000" dirty="0">
                <a:latin typeface="Calibri" panose="020F0502020204030204" pitchFamily="34" charset="0"/>
              </a:rPr>
              <a:t>5	Seiichi Tanaka is giving North America the chance to </a:t>
            </a:r>
            <a:r>
              <a:rPr lang="en-US" altLang="zh-TW" sz="2000" i="1" dirty="0">
                <a:latin typeface="Calibri" panose="020F0502020204030204" pitchFamily="34" charset="0"/>
              </a:rPr>
              <a:t>enjoy / see </a:t>
            </a:r>
            <a:r>
              <a:rPr lang="en-US" altLang="zh-TW" sz="2000" dirty="0">
                <a:latin typeface="Calibri" panose="020F0502020204030204" pitchFamily="34" charset="0"/>
              </a:rPr>
              <a:t>the energy and excitement of traditional taiko drumming.</a:t>
            </a:r>
          </a:p>
        </p:txBody>
      </p:sp>
      <p:pic>
        <p:nvPicPr>
          <p:cNvPr id="16" name="Picture 2">
            <a:hlinkClick r:id="rId2" action="ppaction://hlinkfile"/>
          </p:cNvPr>
          <p:cNvPicPr>
            <a:picLocks noChangeAspect="1" noChangeArrowheads="1"/>
          </p:cNvPicPr>
          <p:nvPr/>
        </p:nvPicPr>
        <p:blipFill>
          <a:blip r:embed="rId3" cstate="print"/>
          <a:srcRect/>
          <a:stretch>
            <a:fillRect/>
          </a:stretch>
        </p:blipFill>
        <p:spPr bwMode="auto">
          <a:xfrm>
            <a:off x="7582863" y="683320"/>
            <a:ext cx="877391" cy="367622"/>
          </a:xfrm>
          <a:prstGeom prst="rect">
            <a:avLst/>
          </a:prstGeom>
          <a:noFill/>
          <a:ln w="9525">
            <a:noFill/>
            <a:miter lim="800000"/>
            <a:headEnd/>
            <a:tailEnd/>
          </a:ln>
        </p:spPr>
      </p:pic>
    </p:spTree>
    <p:extLst>
      <p:ext uri="{BB962C8B-B14F-4D97-AF65-F5344CB8AC3E}">
        <p14:creationId xmlns:p14="http://schemas.microsoft.com/office/powerpoint/2010/main" val="302853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Taiko master</a:t>
            </a:r>
          </a:p>
        </p:txBody>
      </p:sp>
      <p:sp>
        <p:nvSpPr>
          <p:cNvPr id="2" name="矩形 1">
            <a:extLst>
              <a:ext uri="{FF2B5EF4-FFF2-40B4-BE49-F238E27FC236}">
                <a16:creationId xmlns:a16="http://schemas.microsoft.com/office/drawing/2014/main" id="{25E96E61-4891-4FD5-B4B6-DCB2320010F4}"/>
              </a:ext>
            </a:extLst>
          </p:cNvPr>
          <p:cNvSpPr/>
          <p:nvPr/>
        </p:nvSpPr>
        <p:spPr>
          <a:xfrm>
            <a:off x="308448" y="708335"/>
            <a:ext cx="8511944" cy="5155257"/>
          </a:xfrm>
          <a:prstGeom prst="rect">
            <a:avLst/>
          </a:prstGeom>
        </p:spPr>
        <p:txBody>
          <a:bodyPr wrap="square">
            <a:spAutoFit/>
          </a:bodyPr>
          <a:lstStyle/>
          <a:p>
            <a:pPr>
              <a:spcBef>
                <a:spcPts val="300"/>
              </a:spcBef>
            </a:pPr>
            <a:r>
              <a:rPr lang="en-US" altLang="zh-TW" sz="1600" b="1" i="1" dirty="0">
                <a:solidFill>
                  <a:schemeClr val="accent1">
                    <a:lumMod val="75000"/>
                  </a:schemeClr>
                </a:solidFill>
                <a:latin typeface="Calibri" panose="020F0502020204030204" pitchFamily="34" charset="0"/>
              </a:rPr>
              <a:t>Part 1</a:t>
            </a:r>
          </a:p>
          <a:p>
            <a:pPr>
              <a:spcBef>
                <a:spcPts val="300"/>
              </a:spcBef>
            </a:pPr>
            <a:r>
              <a:rPr lang="en-US" altLang="zh-TW" sz="1600" b="1" i="1" dirty="0">
                <a:solidFill>
                  <a:schemeClr val="accent1">
                    <a:lumMod val="75000"/>
                  </a:schemeClr>
                </a:solidFill>
                <a:latin typeface="Calibri" panose="020F0502020204030204" pitchFamily="34" charset="0"/>
              </a:rPr>
              <a:t>0.00–0.47</a:t>
            </a:r>
            <a:r>
              <a:rPr lang="en-US" altLang="zh-TW" sz="1600" i="1" dirty="0">
                <a:solidFill>
                  <a:schemeClr val="accent1">
                    <a:lumMod val="75000"/>
                  </a:schemeClr>
                </a:solidFill>
                <a:latin typeface="Calibri" panose="020F0502020204030204" pitchFamily="34" charset="0"/>
              </a:rPr>
              <a:t>  </a:t>
            </a:r>
            <a:r>
              <a:rPr lang="en-US" altLang="zh-TW" sz="1600" b="1" i="1" dirty="0">
                <a:solidFill>
                  <a:schemeClr val="accent1">
                    <a:lumMod val="75000"/>
                  </a:schemeClr>
                </a:solidFill>
                <a:latin typeface="Calibri" panose="020F0502020204030204" pitchFamily="34" charset="0"/>
              </a:rPr>
              <a:t>Narrator</a:t>
            </a:r>
            <a:r>
              <a:rPr lang="en-US" altLang="zh-TW" sz="1600" i="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Two thousand years ago, Japanese warriors used drums to make their enemies fear them. People used to mark village boundaries by how far the sounds of drums travelled.</a:t>
            </a:r>
          </a:p>
          <a:p>
            <a:pPr>
              <a:spcBef>
                <a:spcPts val="300"/>
              </a:spcBef>
            </a:pPr>
            <a:r>
              <a:rPr lang="en-US" altLang="zh-TW" sz="1600" dirty="0">
                <a:solidFill>
                  <a:schemeClr val="accent1">
                    <a:lumMod val="75000"/>
                  </a:schemeClr>
                </a:solidFill>
                <a:latin typeface="Calibri" panose="020F0502020204030204" pitchFamily="34" charset="0"/>
              </a:rPr>
              <a:t>They even used to do their daily activities to the beat of drums.</a:t>
            </a:r>
          </a:p>
          <a:p>
            <a:pPr>
              <a:spcBef>
                <a:spcPts val="300"/>
              </a:spcBef>
            </a:pPr>
            <a:r>
              <a:rPr lang="en-US" altLang="zh-TW" sz="1600" dirty="0">
                <a:solidFill>
                  <a:schemeClr val="accent1">
                    <a:lumMod val="75000"/>
                  </a:schemeClr>
                </a:solidFill>
                <a:latin typeface="Calibri" panose="020F0502020204030204" pitchFamily="34" charset="0"/>
              </a:rPr>
              <a:t>Slowly over the years, the sound of the drums went away – until now.</a:t>
            </a:r>
          </a:p>
          <a:p>
            <a:pPr>
              <a:spcBef>
                <a:spcPts val="300"/>
              </a:spcBef>
            </a:pPr>
            <a:r>
              <a:rPr lang="en-US" altLang="zh-TW" sz="1600" dirty="0">
                <a:solidFill>
                  <a:schemeClr val="accent1">
                    <a:lumMod val="75000"/>
                  </a:schemeClr>
                </a:solidFill>
                <a:latin typeface="Calibri" panose="020F0502020204030204" pitchFamily="34" charset="0"/>
              </a:rPr>
              <a:t>Now, far from Japan in the United States, a new audience is listening to this ancient drum. The art is called ‘taiko’ and it has come from the villages of Japan to the city of San Francisco.</a:t>
            </a:r>
          </a:p>
          <a:p>
            <a:pPr>
              <a:spcBef>
                <a:spcPts val="300"/>
              </a:spcBef>
            </a:pPr>
            <a:r>
              <a:rPr lang="en-US" altLang="zh-TW" sz="1600" b="1" i="1" dirty="0">
                <a:solidFill>
                  <a:schemeClr val="accent1">
                    <a:lumMod val="75000"/>
                  </a:schemeClr>
                </a:solidFill>
                <a:latin typeface="Calibri" panose="020F0502020204030204" pitchFamily="34" charset="0"/>
              </a:rPr>
              <a:t>0.48–0.54  Sarita</a:t>
            </a:r>
            <a:r>
              <a:rPr lang="en-US" altLang="zh-TW" sz="1600" i="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The essence of taiko is that it’s not just people drumming. It’s the unity of the drummers amongst themselves.</a:t>
            </a:r>
          </a:p>
          <a:p>
            <a:pPr>
              <a:spcBef>
                <a:spcPts val="300"/>
              </a:spcBef>
            </a:pPr>
            <a:endParaRPr lang="en-US" altLang="zh-TW" sz="1600" dirty="0">
              <a:solidFill>
                <a:schemeClr val="accent1">
                  <a:lumMod val="75000"/>
                </a:schemeClr>
              </a:solidFill>
              <a:latin typeface="Calibri" panose="020F0502020204030204" pitchFamily="34" charset="0"/>
            </a:endParaRPr>
          </a:p>
          <a:p>
            <a:pPr>
              <a:spcBef>
                <a:spcPts val="300"/>
              </a:spcBef>
            </a:pPr>
            <a:r>
              <a:rPr lang="en-US" altLang="zh-TW" sz="1600" b="1" i="1" dirty="0">
                <a:solidFill>
                  <a:schemeClr val="accent1">
                    <a:lumMod val="75000"/>
                  </a:schemeClr>
                </a:solidFill>
                <a:latin typeface="Calibri" panose="020F0502020204030204" pitchFamily="34" charset="0"/>
              </a:rPr>
              <a:t>Part 2</a:t>
            </a:r>
          </a:p>
          <a:p>
            <a:pPr>
              <a:spcBef>
                <a:spcPts val="300"/>
              </a:spcBef>
            </a:pPr>
            <a:r>
              <a:rPr lang="en-US" altLang="zh-TW" sz="1600" b="1" i="1" dirty="0">
                <a:solidFill>
                  <a:schemeClr val="accent1">
                    <a:lumMod val="75000"/>
                  </a:schemeClr>
                </a:solidFill>
                <a:latin typeface="Calibri" panose="020F0502020204030204" pitchFamily="34" charset="0"/>
              </a:rPr>
              <a:t>0.55–1.13  Narrator </a:t>
            </a:r>
            <a:r>
              <a:rPr lang="en-US" altLang="zh-TW" sz="1600" dirty="0">
                <a:solidFill>
                  <a:schemeClr val="accent1">
                    <a:lumMod val="75000"/>
                  </a:schemeClr>
                </a:solidFill>
                <a:latin typeface="Calibri" panose="020F0502020204030204" pitchFamily="34" charset="0"/>
              </a:rPr>
              <a:t>In San Francisco, the movement of the body has now been added to traditional taiko drumming. It’s now an art form that brings together sound, body and mind. During a performance, the energy of all of these parts goes into the beating of the drums.</a:t>
            </a:r>
          </a:p>
          <a:p>
            <a:pPr>
              <a:spcBef>
                <a:spcPts val="300"/>
              </a:spcBef>
            </a:pPr>
            <a:r>
              <a:rPr lang="en-US" altLang="zh-TW" sz="1600" b="1" i="1" dirty="0">
                <a:solidFill>
                  <a:schemeClr val="accent1">
                    <a:lumMod val="75000"/>
                  </a:schemeClr>
                </a:solidFill>
                <a:latin typeface="Calibri" panose="020F0502020204030204" pitchFamily="34" charset="0"/>
              </a:rPr>
              <a:t>1.14–1.24  Seiichi </a:t>
            </a:r>
            <a:r>
              <a:rPr lang="en-US" altLang="zh-TW" sz="1600" dirty="0">
                <a:solidFill>
                  <a:schemeClr val="accent1">
                    <a:lumMod val="75000"/>
                  </a:schemeClr>
                </a:solidFill>
                <a:latin typeface="Calibri" panose="020F0502020204030204" pitchFamily="34" charset="0"/>
              </a:rPr>
              <a:t>Tanaka Your self and the drum, totally get together. Into the drum ... your self ... and drum come to you ... both mutual.</a:t>
            </a:r>
          </a:p>
          <a:p>
            <a:pPr>
              <a:spcBef>
                <a:spcPts val="300"/>
              </a:spcBef>
            </a:pPr>
            <a:r>
              <a:rPr lang="en-US" altLang="zh-TW" sz="1600" b="1" i="1" dirty="0">
                <a:solidFill>
                  <a:schemeClr val="accent1">
                    <a:lumMod val="75000"/>
                  </a:schemeClr>
                </a:solidFill>
                <a:latin typeface="Calibri" panose="020F0502020204030204" pitchFamily="34" charset="0"/>
              </a:rPr>
              <a:t>1.25–1.44  Narrator </a:t>
            </a:r>
            <a:r>
              <a:rPr lang="en-US" altLang="zh-TW" sz="1600" dirty="0">
                <a:solidFill>
                  <a:schemeClr val="accent1">
                    <a:lumMod val="75000"/>
                  </a:schemeClr>
                </a:solidFill>
                <a:latin typeface="Calibri" panose="020F0502020204030204" pitchFamily="34" charset="0"/>
              </a:rPr>
              <a:t>In the early 1900s, traditional taiko drumming was popular in Japanese-American communities. But, by the mid 1900s, people were losing interest. Then, in 1968, Seiichi Tanaka arrived and brought a new interest and a new style of drumming.</a:t>
            </a:r>
          </a:p>
        </p:txBody>
      </p:sp>
      <p:pic>
        <p:nvPicPr>
          <p:cNvPr id="6" name="Picture 2">
            <a:hlinkClick r:id="rId2" action="ppaction://hlinkfile"/>
          </p:cNvPr>
          <p:cNvPicPr>
            <a:picLocks noChangeAspect="1" noChangeArrowheads="1"/>
          </p:cNvPicPr>
          <p:nvPr/>
        </p:nvPicPr>
        <p:blipFill>
          <a:blip r:embed="rId3" cstate="print"/>
          <a:srcRect/>
          <a:stretch>
            <a:fillRect/>
          </a:stretch>
        </p:blipFill>
        <p:spPr bwMode="auto">
          <a:xfrm>
            <a:off x="3526726" y="220035"/>
            <a:ext cx="877391" cy="367622"/>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Taiko master</a:t>
            </a:r>
          </a:p>
        </p:txBody>
      </p:sp>
      <p:sp>
        <p:nvSpPr>
          <p:cNvPr id="3" name="矩形 2">
            <a:extLst>
              <a:ext uri="{FF2B5EF4-FFF2-40B4-BE49-F238E27FC236}">
                <a16:creationId xmlns:a16="http://schemas.microsoft.com/office/drawing/2014/main" id="{58E15AA6-78FD-49ED-827F-2B0C9BBAC4C4}"/>
              </a:ext>
            </a:extLst>
          </p:cNvPr>
          <p:cNvSpPr/>
          <p:nvPr/>
        </p:nvSpPr>
        <p:spPr>
          <a:xfrm>
            <a:off x="323608" y="718817"/>
            <a:ext cx="8496784" cy="4262705"/>
          </a:xfrm>
          <a:prstGeom prst="rect">
            <a:avLst/>
          </a:prstGeom>
        </p:spPr>
        <p:txBody>
          <a:bodyPr wrap="square">
            <a:spAutoFit/>
          </a:bodyPr>
          <a:lstStyle/>
          <a:p>
            <a:pPr>
              <a:spcBef>
                <a:spcPts val="300"/>
              </a:spcBef>
            </a:pPr>
            <a:r>
              <a:rPr lang="en-US" altLang="zh-TW" sz="1600" b="1" i="1" dirty="0">
                <a:solidFill>
                  <a:schemeClr val="accent1">
                    <a:lumMod val="75000"/>
                  </a:schemeClr>
                </a:solidFill>
                <a:latin typeface="Calibri" panose="020F0502020204030204" pitchFamily="34" charset="0"/>
              </a:rPr>
              <a:t>1.45–1.52  Seiichi </a:t>
            </a:r>
            <a:r>
              <a:rPr lang="en-US" altLang="zh-TW" sz="1600" dirty="0">
                <a:solidFill>
                  <a:schemeClr val="accent1">
                    <a:lumMod val="75000"/>
                  </a:schemeClr>
                </a:solidFill>
                <a:latin typeface="Calibri" panose="020F0502020204030204" pitchFamily="34" charset="0"/>
              </a:rPr>
              <a:t>Tanaka I was just fresh off the boat. So a whole bunch of ‘fresh off the boat’ people get together and play drums.</a:t>
            </a:r>
          </a:p>
          <a:p>
            <a:pPr>
              <a:spcBef>
                <a:spcPts val="300"/>
              </a:spcBef>
            </a:pPr>
            <a:r>
              <a:rPr lang="en-US" altLang="zh-TW" sz="1600" b="1" i="1" dirty="0">
                <a:solidFill>
                  <a:schemeClr val="accent1">
                    <a:lumMod val="75000"/>
                  </a:schemeClr>
                </a:solidFill>
                <a:latin typeface="Calibri" panose="020F0502020204030204" pitchFamily="34" charset="0"/>
              </a:rPr>
              <a:t>1.53–2.06  Leigh </a:t>
            </a:r>
            <a:r>
              <a:rPr lang="en-US" altLang="zh-TW" sz="1600" dirty="0">
                <a:solidFill>
                  <a:schemeClr val="accent1">
                    <a:lumMod val="75000"/>
                  </a:schemeClr>
                </a:solidFill>
                <a:latin typeface="Calibri" panose="020F0502020204030204" pitchFamily="34" charset="0"/>
              </a:rPr>
              <a:t>Tanaka Seiichi is a real pioneer. He’s made a dozen or so groups back in the sixties and seventies into something like 800 groups now spread all over this country and Canada.</a:t>
            </a:r>
          </a:p>
          <a:p>
            <a:pPr>
              <a:spcBef>
                <a:spcPts val="300"/>
              </a:spcBef>
            </a:pPr>
            <a:r>
              <a:rPr lang="en-US" altLang="zh-TW" sz="1600" b="1" i="1" dirty="0">
                <a:solidFill>
                  <a:schemeClr val="accent1">
                    <a:lumMod val="75000"/>
                  </a:schemeClr>
                </a:solidFill>
                <a:latin typeface="Calibri" panose="020F0502020204030204" pitchFamily="34" charset="0"/>
              </a:rPr>
              <a:t>2.07–2.19  Seiichi </a:t>
            </a:r>
            <a:r>
              <a:rPr lang="en-US" altLang="zh-TW" sz="1600" dirty="0">
                <a:solidFill>
                  <a:schemeClr val="accent1">
                    <a:lumMod val="75000"/>
                  </a:schemeClr>
                </a:solidFill>
                <a:latin typeface="Calibri" panose="020F0502020204030204" pitchFamily="34" charset="0"/>
              </a:rPr>
              <a:t>Tanaka All energy from the Mother Nature through your body, come to my body – here ... go through to the drumstick ... BHAM!</a:t>
            </a:r>
          </a:p>
          <a:p>
            <a:pPr>
              <a:spcBef>
                <a:spcPts val="300"/>
              </a:spcBef>
            </a:pPr>
            <a:r>
              <a:rPr lang="en-US" altLang="zh-TW" sz="1600" b="1" i="1" dirty="0">
                <a:solidFill>
                  <a:schemeClr val="accent1">
                    <a:lumMod val="75000"/>
                  </a:schemeClr>
                </a:solidFill>
                <a:latin typeface="Calibri" panose="020F0502020204030204" pitchFamily="34" charset="0"/>
              </a:rPr>
              <a:t>2.20–2.32  Narrator </a:t>
            </a:r>
            <a:r>
              <a:rPr lang="en-US" altLang="zh-TW" sz="1600" dirty="0">
                <a:solidFill>
                  <a:schemeClr val="accent1">
                    <a:lumMod val="75000"/>
                  </a:schemeClr>
                </a:solidFill>
                <a:latin typeface="Calibri" panose="020F0502020204030204" pitchFamily="34" charset="0"/>
              </a:rPr>
              <a:t>Taiko drummers sometimes have to play through pain and tiredness while </a:t>
            </a:r>
            <a:r>
              <a:rPr lang="en-US" altLang="zh-TW" sz="1600" dirty="0" err="1">
                <a:solidFill>
                  <a:schemeClr val="accent1">
                    <a:lumMod val="75000"/>
                  </a:schemeClr>
                </a:solidFill>
                <a:latin typeface="Calibri" panose="020F0502020204030204" pitchFamily="34" charset="0"/>
              </a:rPr>
              <a:t>practising</a:t>
            </a:r>
            <a:r>
              <a:rPr lang="en-US" altLang="zh-TW" sz="1600" dirty="0">
                <a:solidFill>
                  <a:schemeClr val="accent1">
                    <a:lumMod val="75000"/>
                  </a:schemeClr>
                </a:solidFill>
                <a:latin typeface="Calibri" panose="020F0502020204030204" pitchFamily="34" charset="0"/>
              </a:rPr>
              <a:t> and performing. At that point, some drummers feel that they can really express their feelings and energy.</a:t>
            </a:r>
          </a:p>
          <a:p>
            <a:pPr>
              <a:spcBef>
                <a:spcPts val="300"/>
              </a:spcBef>
            </a:pPr>
            <a:r>
              <a:rPr lang="en-US" altLang="zh-TW" sz="1600" b="1" i="1" dirty="0">
                <a:solidFill>
                  <a:schemeClr val="accent1">
                    <a:lumMod val="75000"/>
                  </a:schemeClr>
                </a:solidFill>
                <a:latin typeface="Calibri" panose="020F0502020204030204" pitchFamily="34" charset="0"/>
              </a:rPr>
              <a:t>2.33–2.49  Leigh </a:t>
            </a:r>
            <a:r>
              <a:rPr lang="en-US" altLang="zh-TW" sz="1600" dirty="0">
                <a:solidFill>
                  <a:schemeClr val="accent1">
                    <a:lumMod val="75000"/>
                  </a:schemeClr>
                </a:solidFill>
                <a:latin typeface="Calibri" panose="020F0502020204030204" pitchFamily="34" charset="0"/>
              </a:rPr>
              <a:t>It’s almost as if you are standing outside of your body kind of looking in. And you hit this point where you’re just completely free.</a:t>
            </a:r>
          </a:p>
          <a:p>
            <a:pPr>
              <a:spcBef>
                <a:spcPts val="300"/>
              </a:spcBef>
            </a:pPr>
            <a:r>
              <a:rPr lang="en-US" altLang="zh-TW" sz="1600" b="1" i="1" dirty="0">
                <a:solidFill>
                  <a:schemeClr val="accent1">
                    <a:lumMod val="75000"/>
                  </a:schemeClr>
                </a:solidFill>
                <a:latin typeface="Calibri" panose="020F0502020204030204" pitchFamily="34" charset="0"/>
              </a:rPr>
              <a:t>2.50–3.03  Sarita </a:t>
            </a:r>
            <a:r>
              <a:rPr lang="en-US" altLang="zh-TW" sz="1600" dirty="0">
                <a:solidFill>
                  <a:schemeClr val="accent1">
                    <a:lumMod val="75000"/>
                  </a:schemeClr>
                </a:solidFill>
                <a:latin typeface="Calibri" panose="020F0502020204030204" pitchFamily="34" charset="0"/>
              </a:rPr>
              <a:t>The essence of Taiko is giving your 110 per cent. You have to always give, because if you don’t give and everyone else is giving, then you’re draining from them.</a:t>
            </a:r>
          </a:p>
          <a:p>
            <a:pPr>
              <a:spcBef>
                <a:spcPts val="300"/>
              </a:spcBef>
            </a:pPr>
            <a:r>
              <a:rPr lang="en-US" altLang="zh-TW" sz="1600" b="1" i="1" dirty="0">
                <a:solidFill>
                  <a:schemeClr val="accent1">
                    <a:lumMod val="75000"/>
                  </a:schemeClr>
                </a:solidFill>
                <a:latin typeface="Calibri" panose="020F0502020204030204" pitchFamily="34" charset="0"/>
              </a:rPr>
              <a:t>3.04–3.20  Narrator </a:t>
            </a:r>
            <a:r>
              <a:rPr lang="en-US" altLang="zh-TW" sz="1600" dirty="0">
                <a:solidFill>
                  <a:schemeClr val="accent1">
                    <a:lumMod val="75000"/>
                  </a:schemeClr>
                </a:solidFill>
                <a:latin typeface="Calibri" panose="020F0502020204030204" pitchFamily="34" charset="0"/>
              </a:rPr>
              <a:t>Here in San Francisco, taiko came from the old world of Japan and was born again. Grand Master Seiichi Tanaka is giving North America the chance to enjoy the energy and excitement of traditional </a:t>
            </a:r>
            <a:r>
              <a:rPr lang="en-US" altLang="zh-TW" sz="1600" dirty="0" err="1">
                <a:solidFill>
                  <a:schemeClr val="accent1">
                    <a:lumMod val="75000"/>
                  </a:schemeClr>
                </a:solidFill>
                <a:latin typeface="Calibri" panose="020F0502020204030204" pitchFamily="34" charset="0"/>
              </a:rPr>
              <a:t>taiko</a:t>
            </a:r>
            <a:r>
              <a:rPr lang="en-US" altLang="zh-TW" sz="1600" dirty="0">
                <a:solidFill>
                  <a:schemeClr val="accent1">
                    <a:lumMod val="75000"/>
                  </a:schemeClr>
                </a:solidFill>
                <a:latin typeface="Calibri" panose="020F0502020204030204" pitchFamily="34" charset="0"/>
              </a:rPr>
              <a:t> drumming.</a:t>
            </a:r>
          </a:p>
        </p:txBody>
      </p:sp>
      <p:pic>
        <p:nvPicPr>
          <p:cNvPr id="6" name="Picture 2">
            <a:hlinkClick r:id="rId2" action="ppaction://hlinkfile"/>
          </p:cNvPr>
          <p:cNvPicPr>
            <a:picLocks noChangeAspect="1" noChangeArrowheads="1"/>
          </p:cNvPicPr>
          <p:nvPr/>
        </p:nvPicPr>
        <p:blipFill>
          <a:blip r:embed="rId3" cstate="print"/>
          <a:srcRect/>
          <a:stretch>
            <a:fillRect/>
          </a:stretch>
        </p:blipFill>
        <p:spPr bwMode="auto">
          <a:xfrm>
            <a:off x="3526726" y="220035"/>
            <a:ext cx="877391" cy="367622"/>
          </a:xfrm>
          <a:prstGeom prst="rect">
            <a:avLst/>
          </a:prstGeom>
          <a:noFill/>
          <a:ln w="9525">
            <a:noFill/>
            <a:miter lim="800000"/>
            <a:headEnd/>
            <a:tailEnd/>
          </a:ln>
        </p:spPr>
      </p:pic>
    </p:spTree>
    <p:extLst>
      <p:ext uri="{BB962C8B-B14F-4D97-AF65-F5344CB8AC3E}">
        <p14:creationId xmlns:p14="http://schemas.microsoft.com/office/powerpoint/2010/main" val="1170549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4B4CC-687B-482A-8603-7E2A02AC1709}"/>
              </a:ext>
            </a:extLst>
          </p:cNvPr>
          <p:cNvSpPr>
            <a:spLocks noGrp="1"/>
          </p:cNvSpPr>
          <p:nvPr>
            <p:ph idx="1"/>
          </p:nvPr>
        </p:nvSpPr>
        <p:spPr>
          <a:xfrm>
            <a:off x="628650" y="2506662"/>
            <a:ext cx="7886700" cy="4351338"/>
          </a:xfrm>
        </p:spPr>
        <p:txBody>
          <a:bodyPr>
            <a:normAutofit/>
          </a:bodyPr>
          <a:lstStyle/>
          <a:p>
            <a:pPr marL="0" indent="0" algn="ctr">
              <a:buNone/>
            </a:pPr>
            <a:r>
              <a:rPr lang="en-US" sz="4400" dirty="0"/>
              <a:t>Who are these celebrities? </a:t>
            </a:r>
          </a:p>
        </p:txBody>
      </p:sp>
    </p:spTree>
    <p:extLst>
      <p:ext uri="{BB962C8B-B14F-4D97-AF65-F5344CB8AC3E}">
        <p14:creationId xmlns:p14="http://schemas.microsoft.com/office/powerpoint/2010/main" val="122337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After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2f-p. 31</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D1D3F396-A76A-41D7-9F59-25D387522DE3}"/>
              </a:ext>
            </a:extLst>
          </p:cNvPr>
          <p:cNvSpPr/>
          <p:nvPr/>
        </p:nvSpPr>
        <p:spPr>
          <a:xfrm>
            <a:off x="321841" y="924675"/>
            <a:ext cx="8483490"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Vocabulary in context</a:t>
            </a:r>
            <a:endParaRPr lang="zh-TW" altLang="en-US" sz="2000" b="1" dirty="0">
              <a:solidFill>
                <a:srgbClr val="E60000"/>
              </a:solidFill>
              <a:latin typeface="Calibri" panose="020F0502020204030204" pitchFamily="34" charset="0"/>
            </a:endParaRPr>
          </a:p>
        </p:txBody>
      </p:sp>
      <p:sp>
        <p:nvSpPr>
          <p:cNvPr id="7" name="矩形 6">
            <a:extLst>
              <a:ext uri="{FF2B5EF4-FFF2-40B4-BE49-F238E27FC236}">
                <a16:creationId xmlns:a16="http://schemas.microsoft.com/office/drawing/2014/main" id="{3F97F011-453E-4446-A1BE-DCC2127720FC}"/>
              </a:ext>
            </a:extLst>
          </p:cNvPr>
          <p:cNvSpPr/>
          <p:nvPr/>
        </p:nvSpPr>
        <p:spPr>
          <a:xfrm>
            <a:off x="316083" y="141944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Watch the clips from the video. Choose the correct meaning of the words and phrases.</a:t>
            </a:r>
          </a:p>
        </p:txBody>
      </p:sp>
      <p:sp>
        <p:nvSpPr>
          <p:cNvPr id="9" name="矩形 8">
            <a:extLst>
              <a:ext uri="{FF2B5EF4-FFF2-40B4-BE49-F238E27FC236}">
                <a16:creationId xmlns:a16="http://schemas.microsoft.com/office/drawing/2014/main" id="{ED95DAA3-A7CC-4E22-BB72-CA9F13785BD5}"/>
              </a:ext>
            </a:extLst>
          </p:cNvPr>
          <p:cNvSpPr/>
          <p:nvPr/>
        </p:nvSpPr>
        <p:spPr>
          <a:xfrm>
            <a:off x="306822" y="2188352"/>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Complete the sentences in your own words. Then work in pairs and compare your sentences.</a:t>
            </a:r>
          </a:p>
        </p:txBody>
      </p:sp>
      <p:sp>
        <p:nvSpPr>
          <p:cNvPr id="2" name="矩形 1">
            <a:extLst>
              <a:ext uri="{FF2B5EF4-FFF2-40B4-BE49-F238E27FC236}">
                <a16:creationId xmlns:a16="http://schemas.microsoft.com/office/drawing/2014/main" id="{8E916085-6F28-49AE-9149-332415ACEB41}"/>
              </a:ext>
            </a:extLst>
          </p:cNvPr>
          <p:cNvSpPr/>
          <p:nvPr/>
        </p:nvSpPr>
        <p:spPr>
          <a:xfrm>
            <a:off x="667535" y="3000089"/>
            <a:ext cx="8127406" cy="193899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I think I’ve … a dozen or so times.</a:t>
            </a:r>
          </a:p>
          <a:p>
            <a:pPr marL="360000" indent="-360000">
              <a:spcBef>
                <a:spcPts val="600"/>
              </a:spcBef>
            </a:pPr>
            <a:r>
              <a:rPr lang="en-US" altLang="zh-TW" sz="2000" dirty="0">
                <a:latin typeface="Calibri" panose="020F0502020204030204" pitchFamily="34" charset="0"/>
              </a:rPr>
              <a:t>2 	In this school, there are something like … students.</a:t>
            </a:r>
          </a:p>
          <a:p>
            <a:pPr marL="360000" indent="-360000">
              <a:spcBef>
                <a:spcPts val="600"/>
              </a:spcBef>
            </a:pPr>
            <a:r>
              <a:rPr lang="en-US" altLang="zh-TW" sz="2000" dirty="0">
                <a:latin typeface="Calibri" panose="020F0502020204030204" pitchFamily="34" charset="0"/>
              </a:rPr>
              <a:t>3 	I didn’t speak English until … . At that point, I started to learn.</a:t>
            </a:r>
          </a:p>
          <a:p>
            <a:pPr marL="360000" indent="-360000">
              <a:spcBef>
                <a:spcPts val="600"/>
              </a:spcBef>
            </a:pPr>
            <a:r>
              <a:rPr lang="en-US" altLang="zh-TW" sz="2000" dirty="0">
                <a:latin typeface="Calibri" panose="020F0502020204030204" pitchFamily="34" charset="0"/>
              </a:rPr>
              <a:t>4 	I felt better when … went away.</a:t>
            </a:r>
          </a:p>
          <a:p>
            <a:pPr marL="360000" indent="-360000">
              <a:spcBef>
                <a:spcPts val="600"/>
              </a:spcBef>
            </a:pPr>
            <a:r>
              <a:rPr lang="en-US" altLang="zh-TW" sz="2000" dirty="0">
                <a:latin typeface="Calibri" panose="020F0502020204030204" pitchFamily="34" charset="0"/>
              </a:rPr>
              <a:t>5 	Many people in … [place] in … [time] were just fresh off the boat.</a:t>
            </a:r>
            <a:endParaRPr lang="zh-TW" altLang="en-US" sz="2000" dirty="0">
              <a:latin typeface="Calibri" panose="020F0502020204030204" pitchFamily="34" charset="0"/>
            </a:endParaRPr>
          </a:p>
        </p:txBody>
      </p:sp>
      <p:pic>
        <p:nvPicPr>
          <p:cNvPr id="1026" name="Picture 2">
            <a:hlinkClick r:id="rId2" action="ppaction://hlinkfile"/>
          </p:cNvPr>
          <p:cNvPicPr>
            <a:picLocks noChangeAspect="1" noChangeArrowheads="1"/>
          </p:cNvPicPr>
          <p:nvPr/>
        </p:nvPicPr>
        <p:blipFill>
          <a:blip r:embed="rId3" cstate="print"/>
          <a:srcRect/>
          <a:stretch>
            <a:fillRect/>
          </a:stretch>
        </p:blipFill>
        <p:spPr bwMode="auto">
          <a:xfrm>
            <a:off x="2153824" y="1806031"/>
            <a:ext cx="877391" cy="321298"/>
          </a:xfrm>
          <a:prstGeom prst="rect">
            <a:avLst/>
          </a:prstGeom>
          <a:noFill/>
          <a:ln w="9525">
            <a:noFill/>
            <a:miter lim="800000"/>
            <a:headEnd/>
            <a:tailEnd/>
          </a:ln>
        </p:spPr>
      </p:pic>
    </p:spTree>
    <p:extLst>
      <p:ext uri="{BB962C8B-B14F-4D97-AF65-F5344CB8AC3E}">
        <p14:creationId xmlns:p14="http://schemas.microsoft.com/office/powerpoint/2010/main" val="228572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Taiko master</a:t>
            </a:r>
          </a:p>
        </p:txBody>
      </p:sp>
      <p:sp>
        <p:nvSpPr>
          <p:cNvPr id="8" name="矩形 7">
            <a:extLst>
              <a:ext uri="{FF2B5EF4-FFF2-40B4-BE49-F238E27FC236}">
                <a16:creationId xmlns:a16="http://schemas.microsoft.com/office/drawing/2014/main" id="{08B57D5C-51D3-41AC-A989-3AB7EAB11B3A}"/>
              </a:ext>
            </a:extLst>
          </p:cNvPr>
          <p:cNvSpPr/>
          <p:nvPr/>
        </p:nvSpPr>
        <p:spPr>
          <a:xfrm>
            <a:off x="308448" y="717240"/>
            <a:ext cx="8511944" cy="5504071"/>
          </a:xfrm>
          <a:prstGeom prst="rect">
            <a:avLst/>
          </a:prstGeom>
        </p:spPr>
        <p:txBody>
          <a:bodyPr wrap="square">
            <a:spAutoFit/>
          </a:bodyPr>
          <a:lstStyle/>
          <a:p>
            <a:pPr marL="360363" indent="-360363">
              <a:spcBef>
                <a:spcPts val="200"/>
              </a:spcBef>
            </a:pPr>
            <a:r>
              <a:rPr lang="en-US" altLang="zh-TW" sz="1600" b="1" dirty="0">
                <a:solidFill>
                  <a:schemeClr val="accent1">
                    <a:lumMod val="75000"/>
                  </a:schemeClr>
                </a:solidFill>
                <a:latin typeface="Calibri" panose="020F0502020204030204" pitchFamily="34" charset="0"/>
              </a:rPr>
              <a:t>1	</a:t>
            </a:r>
            <a:r>
              <a:rPr lang="en-US" altLang="zh-TW" sz="1600" dirty="0">
                <a:solidFill>
                  <a:schemeClr val="accent1">
                    <a:lumMod val="75000"/>
                  </a:schemeClr>
                </a:solidFill>
                <a:latin typeface="Calibri" panose="020F0502020204030204" pitchFamily="34" charset="0"/>
              </a:rPr>
              <a:t>Slowly over the years, the sound of the drums </a:t>
            </a:r>
            <a:r>
              <a:rPr lang="en-US" altLang="zh-TW" sz="1600" b="1" dirty="0">
                <a:solidFill>
                  <a:schemeClr val="accent1">
                    <a:lumMod val="75000"/>
                  </a:schemeClr>
                </a:solidFill>
                <a:latin typeface="Calibri" panose="020F0502020204030204" pitchFamily="34" charset="0"/>
              </a:rPr>
              <a:t>went away </a:t>
            </a:r>
            <a:r>
              <a:rPr lang="en-US" altLang="zh-TW" sz="1600" dirty="0">
                <a:solidFill>
                  <a:schemeClr val="accent1">
                    <a:lumMod val="75000"/>
                  </a:schemeClr>
                </a:solidFill>
                <a:latin typeface="Calibri" panose="020F0502020204030204" pitchFamily="34" charset="0"/>
              </a:rPr>
              <a:t>– until now.</a:t>
            </a:r>
          </a:p>
          <a:p>
            <a:pPr marL="360363" indent="-360363">
              <a:spcBef>
                <a:spcPts val="200"/>
              </a:spcBef>
            </a:pPr>
            <a:r>
              <a:rPr lang="en-US" altLang="zh-TW" sz="1600" b="1" dirty="0">
                <a:solidFill>
                  <a:schemeClr val="accent1">
                    <a:lumMod val="75000"/>
                  </a:schemeClr>
                </a:solidFill>
                <a:latin typeface="Calibri" panose="020F0502020204030204" pitchFamily="34" charset="0"/>
              </a:rPr>
              <a:t>	a </a:t>
            </a:r>
            <a:r>
              <a:rPr lang="en-US" altLang="zh-TW" sz="1600" dirty="0">
                <a:solidFill>
                  <a:schemeClr val="accent1">
                    <a:lumMod val="75000"/>
                  </a:schemeClr>
                </a:solidFill>
                <a:latin typeface="Calibri" panose="020F0502020204030204" pitchFamily="34" charset="0"/>
              </a:rPr>
              <a:t>disappeared</a:t>
            </a:r>
          </a:p>
          <a:p>
            <a:pPr marL="363538" indent="-363538">
              <a:spcBef>
                <a:spcPts val="200"/>
              </a:spcBef>
            </a:pPr>
            <a:r>
              <a:rPr lang="en-US" altLang="zh-TW" sz="1600" b="1" dirty="0">
                <a:solidFill>
                  <a:schemeClr val="accent1">
                    <a:lumMod val="75000"/>
                  </a:schemeClr>
                </a:solidFill>
                <a:latin typeface="Calibri" panose="020F0502020204030204" pitchFamily="34" charset="0"/>
              </a:rPr>
              <a:t>	b </a:t>
            </a:r>
            <a:r>
              <a:rPr lang="en-US" altLang="zh-TW" sz="1600" dirty="0">
                <a:solidFill>
                  <a:schemeClr val="accent1">
                    <a:lumMod val="75000"/>
                  </a:schemeClr>
                </a:solidFill>
                <a:latin typeface="Calibri" panose="020F0502020204030204" pitchFamily="34" charset="0"/>
              </a:rPr>
              <a:t>got louder</a:t>
            </a:r>
          </a:p>
          <a:p>
            <a:pPr marL="363538" indent="-363538">
              <a:spcBef>
                <a:spcPts val="200"/>
              </a:spcBef>
            </a:pPr>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were played</a:t>
            </a:r>
          </a:p>
          <a:p>
            <a:pPr marL="363538" indent="-363538">
              <a:spcBef>
                <a:spcPts val="200"/>
              </a:spcBef>
            </a:pPr>
            <a:r>
              <a:rPr lang="en-US" altLang="zh-TW" sz="1600" b="1" dirty="0">
                <a:solidFill>
                  <a:schemeClr val="accent1">
                    <a:lumMod val="75000"/>
                  </a:schemeClr>
                </a:solidFill>
                <a:latin typeface="Calibri" panose="020F0502020204030204" pitchFamily="34" charset="0"/>
              </a:rPr>
              <a:t>2 	</a:t>
            </a:r>
            <a:r>
              <a:rPr lang="en-US" altLang="zh-TW" sz="1600" dirty="0">
                <a:solidFill>
                  <a:schemeClr val="accent1">
                    <a:lumMod val="75000"/>
                  </a:schemeClr>
                </a:solidFill>
                <a:latin typeface="Calibri" panose="020F0502020204030204" pitchFamily="34" charset="0"/>
              </a:rPr>
              <a:t>I was </a:t>
            </a:r>
            <a:r>
              <a:rPr lang="en-US" altLang="zh-TW" sz="1600" b="1" dirty="0">
                <a:solidFill>
                  <a:schemeClr val="accent1">
                    <a:lumMod val="75000"/>
                  </a:schemeClr>
                </a:solidFill>
                <a:latin typeface="Calibri" panose="020F0502020204030204" pitchFamily="34" charset="0"/>
              </a:rPr>
              <a:t>just fresh off the boat</a:t>
            </a:r>
            <a:r>
              <a:rPr lang="en-US" altLang="zh-TW" sz="1600" dirty="0">
                <a:solidFill>
                  <a:schemeClr val="accent1">
                    <a:lumMod val="75000"/>
                  </a:schemeClr>
                </a:solidFill>
                <a:latin typeface="Calibri" panose="020F0502020204030204" pitchFamily="34" charset="0"/>
              </a:rPr>
              <a:t>.</a:t>
            </a:r>
          </a:p>
          <a:p>
            <a:pPr marL="363538" indent="-363538">
              <a:spcBef>
                <a:spcPts val="200"/>
              </a:spcBef>
            </a:pPr>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a:t>
            </a:r>
            <a:r>
              <a:rPr lang="en-US" altLang="zh-TW" sz="1600" dirty="0" err="1">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good </a:t>
            </a:r>
            <a:r>
              <a:rPr lang="en-US" altLang="zh-TW" sz="1600" dirty="0" err="1">
                <a:solidFill>
                  <a:schemeClr val="accent1">
                    <a:lumMod val="75000"/>
                  </a:schemeClr>
                </a:solidFill>
                <a:latin typeface="Calibri" panose="020F0502020204030204" pitchFamily="34" charset="0"/>
              </a:rPr>
              <a:t>traveller</a:t>
            </a:r>
            <a:endParaRPr lang="en-US" altLang="zh-TW" sz="1600" dirty="0">
              <a:solidFill>
                <a:schemeClr val="accent1">
                  <a:lumMod val="75000"/>
                </a:schemeClr>
              </a:solidFill>
              <a:latin typeface="Calibri" panose="020F0502020204030204" pitchFamily="34" charset="0"/>
            </a:endParaRPr>
          </a:p>
          <a:p>
            <a:pPr marL="363538" indent="-363538">
              <a:spcBef>
                <a:spcPts val="200"/>
              </a:spcBef>
            </a:pPr>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a new arrival</a:t>
            </a:r>
          </a:p>
          <a:p>
            <a:pPr marL="363538" indent="-363538">
              <a:spcBef>
                <a:spcPts val="200"/>
              </a:spcBef>
            </a:pPr>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a young man</a:t>
            </a:r>
          </a:p>
          <a:p>
            <a:pPr marL="360363" indent="-360363">
              <a:spcBef>
                <a:spcPts val="200"/>
              </a:spcBef>
            </a:pPr>
            <a:r>
              <a:rPr lang="en-US" altLang="zh-TW" sz="1600" b="1" dirty="0">
                <a:solidFill>
                  <a:schemeClr val="accent1">
                    <a:lumMod val="75000"/>
                  </a:schemeClr>
                </a:solidFill>
                <a:latin typeface="Calibri" panose="020F0502020204030204" pitchFamily="34" charset="0"/>
              </a:rPr>
              <a:t>3</a:t>
            </a:r>
            <a:r>
              <a:rPr lang="en-US" altLang="zh-TW" sz="1600" dirty="0">
                <a:solidFill>
                  <a:schemeClr val="accent1">
                    <a:lumMod val="75000"/>
                  </a:schemeClr>
                </a:solidFill>
                <a:latin typeface="Calibri" panose="020F0502020204030204" pitchFamily="34" charset="0"/>
              </a:rPr>
              <a:t> 	He’s made </a:t>
            </a:r>
            <a:r>
              <a:rPr lang="en-US" altLang="zh-TW" sz="1600" b="1" dirty="0">
                <a:solidFill>
                  <a:schemeClr val="accent1">
                    <a:lumMod val="75000"/>
                  </a:schemeClr>
                </a:solidFill>
                <a:latin typeface="Calibri" panose="020F0502020204030204" pitchFamily="34" charset="0"/>
              </a:rPr>
              <a:t>a dozen or so </a:t>
            </a:r>
            <a:r>
              <a:rPr lang="en-US" altLang="zh-TW" sz="1600" dirty="0">
                <a:solidFill>
                  <a:schemeClr val="accent1">
                    <a:lumMod val="75000"/>
                  </a:schemeClr>
                </a:solidFill>
                <a:latin typeface="Calibri" panose="020F0502020204030204" pitchFamily="34" charset="0"/>
              </a:rPr>
              <a:t>groups back in the sixties and seventies …</a:t>
            </a:r>
          </a:p>
          <a:p>
            <a:pPr marL="360363" indent="-360363">
              <a:spcBef>
                <a:spcPts val="200"/>
              </a:spcBef>
            </a:pPr>
            <a:r>
              <a:rPr lang="en-US" altLang="zh-TW" sz="1600" b="1" dirty="0">
                <a:solidFill>
                  <a:schemeClr val="accent1">
                    <a:lumMod val="75000"/>
                  </a:schemeClr>
                </a:solidFill>
                <a:latin typeface="Calibri" panose="020F0502020204030204" pitchFamily="34" charset="0"/>
              </a:rPr>
              <a:t>	a </a:t>
            </a:r>
            <a:r>
              <a:rPr lang="en-US" altLang="zh-TW" sz="1600" dirty="0">
                <a:solidFill>
                  <a:schemeClr val="accent1">
                    <a:lumMod val="75000"/>
                  </a:schemeClr>
                </a:solidFill>
                <a:latin typeface="Calibri" panose="020F0502020204030204" pitchFamily="34" charset="0"/>
              </a:rPr>
              <a:t>about twelve</a:t>
            </a:r>
          </a:p>
          <a:p>
            <a:pPr marL="360363" indent="-360363">
              <a:spcBef>
                <a:spcPts val="200"/>
              </a:spcBef>
            </a:pPr>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lots of</a:t>
            </a:r>
          </a:p>
          <a:p>
            <a:pPr marL="360363" indent="-360363">
              <a:spcBef>
                <a:spcPts val="200"/>
              </a:spcBef>
            </a:pPr>
            <a:r>
              <a:rPr lang="en-US" altLang="zh-TW" sz="1600" b="1" dirty="0">
                <a:solidFill>
                  <a:schemeClr val="accent1">
                    <a:lumMod val="75000"/>
                  </a:schemeClr>
                </a:solidFill>
                <a:latin typeface="Calibri" panose="020F0502020204030204" pitchFamily="34" charset="0"/>
              </a:rPr>
              <a:t>	c</a:t>
            </a:r>
            <a:r>
              <a:rPr lang="en-US" altLang="zh-TW" sz="1600" dirty="0">
                <a:solidFill>
                  <a:schemeClr val="accent1">
                    <a:lumMod val="75000"/>
                  </a:schemeClr>
                </a:solidFill>
                <a:latin typeface="Calibri" panose="020F0502020204030204" pitchFamily="34" charset="0"/>
              </a:rPr>
              <a:t> several</a:t>
            </a:r>
          </a:p>
          <a:p>
            <a:pPr marL="360363" indent="-360363">
              <a:spcBef>
                <a:spcPts val="200"/>
              </a:spcBef>
            </a:pPr>
            <a:r>
              <a:rPr lang="en-US" altLang="zh-TW" sz="1600" b="1" dirty="0">
                <a:solidFill>
                  <a:schemeClr val="accent1">
                    <a:lumMod val="75000"/>
                  </a:schemeClr>
                </a:solidFill>
                <a:latin typeface="Calibri" panose="020F0502020204030204" pitchFamily="34" charset="0"/>
              </a:rPr>
              <a:t>4	</a:t>
            </a:r>
            <a:r>
              <a:rPr lang="en-US" altLang="zh-TW" sz="1600" dirty="0">
                <a:solidFill>
                  <a:schemeClr val="accent1">
                    <a:lumMod val="75000"/>
                  </a:schemeClr>
                </a:solidFill>
                <a:latin typeface="Calibri" panose="020F0502020204030204" pitchFamily="34" charset="0"/>
              </a:rPr>
              <a:t>… into </a:t>
            </a:r>
            <a:r>
              <a:rPr lang="en-US" altLang="zh-TW" sz="1600" b="1" dirty="0">
                <a:solidFill>
                  <a:schemeClr val="accent1">
                    <a:lumMod val="75000"/>
                  </a:schemeClr>
                </a:solidFill>
                <a:latin typeface="Calibri" panose="020F0502020204030204" pitchFamily="34" charset="0"/>
              </a:rPr>
              <a:t>something like </a:t>
            </a:r>
            <a:r>
              <a:rPr lang="en-US" altLang="zh-TW" sz="1600" dirty="0">
                <a:solidFill>
                  <a:schemeClr val="accent1">
                    <a:lumMod val="75000"/>
                  </a:schemeClr>
                </a:solidFill>
                <a:latin typeface="Calibri" panose="020F0502020204030204" pitchFamily="34" charset="0"/>
              </a:rPr>
              <a:t>800 groups now spread all over this country and Canada.</a:t>
            </a:r>
          </a:p>
          <a:p>
            <a:pPr marL="360363" indent="-360363">
              <a:spcBef>
                <a:spcPts val="200"/>
              </a:spcBef>
            </a:pPr>
            <a:r>
              <a:rPr lang="en-US" altLang="zh-TW" sz="1600" b="1" dirty="0">
                <a:solidFill>
                  <a:schemeClr val="accent1">
                    <a:lumMod val="75000"/>
                  </a:schemeClr>
                </a:solidFill>
                <a:latin typeface="Calibri" panose="020F0502020204030204" pitchFamily="34" charset="0"/>
              </a:rPr>
              <a:t>	a </a:t>
            </a:r>
            <a:r>
              <a:rPr lang="en-US" altLang="zh-TW" sz="1600" dirty="0">
                <a:solidFill>
                  <a:schemeClr val="accent1">
                    <a:lumMod val="75000"/>
                  </a:schemeClr>
                </a:solidFill>
                <a:latin typeface="Calibri" panose="020F0502020204030204" pitchFamily="34" charset="0"/>
              </a:rPr>
              <a:t>approximately</a:t>
            </a:r>
          </a:p>
          <a:p>
            <a:pPr marL="360363" indent="-360363">
              <a:spcBef>
                <a:spcPts val="200"/>
              </a:spcBef>
            </a:pPr>
            <a:r>
              <a:rPr lang="en-US" altLang="zh-TW" sz="1600" b="1" dirty="0">
                <a:solidFill>
                  <a:schemeClr val="accent1">
                    <a:lumMod val="75000"/>
                  </a:schemeClr>
                </a:solidFill>
                <a:latin typeface="Calibri" panose="020F0502020204030204" pitchFamily="34" charset="0"/>
              </a:rPr>
              <a:t>	b </a:t>
            </a:r>
            <a:r>
              <a:rPr lang="en-US" altLang="zh-TW" sz="1600" dirty="0">
                <a:solidFill>
                  <a:schemeClr val="accent1">
                    <a:lumMod val="75000"/>
                  </a:schemeClr>
                </a:solidFill>
                <a:latin typeface="Calibri" panose="020F0502020204030204" pitchFamily="34" charset="0"/>
              </a:rPr>
              <a:t>at least</a:t>
            </a:r>
          </a:p>
          <a:p>
            <a:pPr marL="360363" indent="-360363">
              <a:spcBef>
                <a:spcPts val="200"/>
              </a:spcBef>
            </a:pPr>
            <a:r>
              <a:rPr lang="en-US" altLang="zh-TW" sz="1600" b="1" dirty="0">
                <a:solidFill>
                  <a:schemeClr val="accent1">
                    <a:lumMod val="75000"/>
                  </a:schemeClr>
                </a:solidFill>
                <a:latin typeface="Calibri" panose="020F0502020204030204" pitchFamily="34" charset="0"/>
              </a:rPr>
              <a:t>	c</a:t>
            </a:r>
            <a:r>
              <a:rPr lang="en-US" altLang="zh-TW" sz="1600" dirty="0">
                <a:solidFill>
                  <a:schemeClr val="accent1">
                    <a:lumMod val="75000"/>
                  </a:schemeClr>
                </a:solidFill>
                <a:latin typeface="Calibri" panose="020F0502020204030204" pitchFamily="34" charset="0"/>
              </a:rPr>
              <a:t> more than</a:t>
            </a:r>
          </a:p>
          <a:p>
            <a:pPr marL="360363" indent="-360363">
              <a:spcBef>
                <a:spcPts val="200"/>
              </a:spcBef>
            </a:pPr>
            <a:r>
              <a:rPr lang="en-US" altLang="zh-TW" sz="1600" b="1" dirty="0">
                <a:solidFill>
                  <a:schemeClr val="accent1">
                    <a:lumMod val="75000"/>
                  </a:schemeClr>
                </a:solidFill>
                <a:latin typeface="Calibri" panose="020F0502020204030204" pitchFamily="34" charset="0"/>
              </a:rPr>
              <a:t>5	At that point</a:t>
            </a:r>
            <a:r>
              <a:rPr lang="en-US" altLang="zh-TW" sz="1600" dirty="0">
                <a:solidFill>
                  <a:schemeClr val="accent1">
                    <a:lumMod val="75000"/>
                  </a:schemeClr>
                </a:solidFill>
                <a:latin typeface="Calibri" panose="020F0502020204030204" pitchFamily="34" charset="0"/>
              </a:rPr>
              <a:t>, some drummers feel that they can really express their feelings and energy.</a:t>
            </a:r>
          </a:p>
          <a:p>
            <a:pPr marL="360363" indent="-360363">
              <a:spcBef>
                <a:spcPts val="200"/>
              </a:spcBef>
            </a:pPr>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Because of this</a:t>
            </a:r>
          </a:p>
          <a:p>
            <a:pPr marL="360363" indent="-360363">
              <a:spcBef>
                <a:spcPts val="200"/>
              </a:spcBef>
            </a:pPr>
            <a:r>
              <a:rPr lang="en-US" altLang="zh-TW" sz="1600" b="1" dirty="0">
                <a:solidFill>
                  <a:schemeClr val="accent1">
                    <a:lumMod val="75000"/>
                  </a:schemeClr>
                </a:solidFill>
                <a:latin typeface="Calibri" panose="020F0502020204030204" pitchFamily="34" charset="0"/>
              </a:rPr>
              <a:t>	b </a:t>
            </a:r>
            <a:r>
              <a:rPr lang="en-US" altLang="zh-TW" sz="1600" dirty="0">
                <a:solidFill>
                  <a:schemeClr val="accent1">
                    <a:lumMod val="75000"/>
                  </a:schemeClr>
                </a:solidFill>
                <a:latin typeface="Calibri" panose="020F0502020204030204" pitchFamily="34" charset="0"/>
              </a:rPr>
              <a:t>Soon</a:t>
            </a:r>
          </a:p>
          <a:p>
            <a:pPr marL="360363" indent="-360363">
              <a:spcBef>
                <a:spcPts val="200"/>
              </a:spcBef>
            </a:pPr>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Then</a:t>
            </a:r>
            <a:endParaRPr lang="zh-TW" altLang="en-US" sz="1600" dirty="0">
              <a:solidFill>
                <a:schemeClr val="accent1">
                  <a:lumMod val="75000"/>
                </a:schemeClr>
              </a:solidFill>
              <a:latin typeface="Calibri" panose="020F0502020204030204" pitchFamily="34" charset="0"/>
            </a:endParaRPr>
          </a:p>
        </p:txBody>
      </p:sp>
      <p:pic>
        <p:nvPicPr>
          <p:cNvPr id="6" name="Picture 2">
            <a:hlinkClick r:id="rId2" action="ppaction://hlinkfile"/>
            <a:extLst>
              <a:ext uri="{FF2B5EF4-FFF2-40B4-BE49-F238E27FC236}">
                <a16:creationId xmlns:a16="http://schemas.microsoft.com/office/drawing/2014/main" id="{2577F776-D033-4DEF-989B-FA44C98B416C}"/>
              </a:ext>
            </a:extLst>
          </p:cNvPr>
          <p:cNvPicPr>
            <a:picLocks noChangeAspect="1" noChangeArrowheads="1"/>
          </p:cNvPicPr>
          <p:nvPr/>
        </p:nvPicPr>
        <p:blipFill>
          <a:blip r:embed="rId3" cstate="print"/>
          <a:srcRect/>
          <a:stretch>
            <a:fillRect/>
          </a:stretch>
        </p:blipFill>
        <p:spPr bwMode="auto">
          <a:xfrm>
            <a:off x="3549140" y="270138"/>
            <a:ext cx="877391" cy="321298"/>
          </a:xfrm>
          <a:prstGeom prst="rect">
            <a:avLst/>
          </a:prstGeom>
          <a:noFill/>
          <a:ln w="9525">
            <a:noFill/>
            <a:miter lim="800000"/>
            <a:headEnd/>
            <a:tailEnd/>
          </a:ln>
        </p:spPr>
      </p:pic>
    </p:spTree>
    <p:extLst>
      <p:ext uri="{BB962C8B-B14F-4D97-AF65-F5344CB8AC3E}">
        <p14:creationId xmlns:p14="http://schemas.microsoft.com/office/powerpoint/2010/main" val="74007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Discuss which art forms (including performances, music, etc.) are or have been traditional in your country or countries. How have they changed in recent decades?</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2f-p. 31</a:t>
            </a:r>
            <a:endParaRPr lang="zh-TW" altLang="en-US" sz="1200" b="1" dirty="0">
              <a:solidFill>
                <a:schemeClr val="tx1">
                  <a:lumMod val="50000"/>
                  <a:lumOff val="50000"/>
                </a:schemeClr>
              </a:solidFill>
              <a:latin typeface="Calibri" panose="020F0502020204030204"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806268" y="2250528"/>
            <a:ext cx="6154663" cy="2008515"/>
          </a:xfrm>
          <a:prstGeom prst="rect">
            <a:avLst/>
          </a:prstGeom>
          <a:noFill/>
          <a:ln w="9525">
            <a:noFill/>
            <a:miter lim="800000"/>
            <a:headEnd/>
            <a:tailEnd/>
          </a:ln>
        </p:spPr>
      </p:pic>
    </p:spTree>
    <p:extLst>
      <p:ext uri="{BB962C8B-B14F-4D97-AF65-F5344CB8AC3E}">
        <p14:creationId xmlns:p14="http://schemas.microsoft.com/office/powerpoint/2010/main" val="956954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71931"/>
            <a:ext cx="7936789" cy="1692771"/>
          </a:xfrm>
          <a:prstGeom prst="rect">
            <a:avLst/>
          </a:prstGeom>
        </p:spPr>
        <p:txBody>
          <a:bodyPr wrap="square">
            <a:spAutoFit/>
          </a:bodyPr>
          <a:lstStyle/>
          <a:p>
            <a:pPr marL="2016000" indent="-2016000"/>
            <a:r>
              <a:rPr lang="en-US" altLang="zh-TW" sz="5200" b="1" dirty="0">
                <a:solidFill>
                  <a:srgbClr val="E60000"/>
                </a:solidFill>
                <a:latin typeface="Calibri" panose="020F0502020204030204" pitchFamily="34" charset="0"/>
                <a:cs typeface="Calibri" panose="020F0502020204030204" pitchFamily="34" charset="0"/>
              </a:rPr>
              <a:t>UNIT 2</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REVIEW AND </a:t>
            </a:r>
            <a:r>
              <a:rPr lang="en-US" altLang="zh-TW" sz="5200" dirty="0">
                <a:solidFill>
                  <a:srgbClr val="E60000"/>
                </a:solidFill>
                <a:latin typeface="Calibri" panose="020F0502020204030204" pitchFamily="34" charset="0"/>
                <a:cs typeface="Calibri" panose="020F0502020204030204" pitchFamily="34" charset="0"/>
              </a:rPr>
              <a:t>M</a:t>
            </a:r>
            <a:r>
              <a:rPr lang="en-US" altLang="zh-TW" sz="5200" dirty="0">
                <a:latin typeface="Calibri" panose="020F0502020204030204" pitchFamily="34" charset="0"/>
                <a:cs typeface="Calibri" panose="020F0502020204030204" pitchFamily="34" charset="0"/>
              </a:rPr>
              <a:t>EMORY </a:t>
            </a:r>
            <a:r>
              <a:rPr lang="en-US" altLang="zh-TW" sz="5200" dirty="0">
                <a:solidFill>
                  <a:srgbClr val="E60000"/>
                </a:solidFill>
                <a:latin typeface="Calibri" panose="020F0502020204030204" pitchFamily="34" charset="0"/>
                <a:cs typeface="Calibri" panose="020F0502020204030204" pitchFamily="34" charset="0"/>
              </a:rPr>
              <a:t>B</a:t>
            </a:r>
            <a:r>
              <a:rPr lang="en-US" altLang="zh-TW" sz="5200" dirty="0">
                <a:latin typeface="Calibri" panose="020F0502020204030204" pitchFamily="34" charset="0"/>
                <a:cs typeface="Calibri" panose="020F0502020204030204" pitchFamily="34" charset="0"/>
              </a:rPr>
              <a:t>OOSTER</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U2 Review-p. 32</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3" y="2239541"/>
            <a:ext cx="8489029"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part of a blog by a UK visitor to Japan. Find ten places in the blog where words are missing. Complete the blog with these words.</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641149"/>
            <a:ext cx="8489029"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a:t>
            </a:r>
            <a:endParaRPr lang="zh-TW" altLang="en-US" sz="3200" dirty="0">
              <a:solidFill>
                <a:srgbClr val="E60000"/>
              </a:solidFill>
              <a:latin typeface="Calibri" panose="020F0502020204030204" pitchFamily="34" charset="0"/>
            </a:endParaRPr>
          </a:p>
        </p:txBody>
      </p:sp>
      <p:pic>
        <p:nvPicPr>
          <p:cNvPr id="4" name="圖片 3">
            <a:extLst>
              <a:ext uri="{FF2B5EF4-FFF2-40B4-BE49-F238E27FC236}">
                <a16:creationId xmlns:a16="http://schemas.microsoft.com/office/drawing/2014/main" id="{8AB014D2-6CFB-4BBF-A3CD-CFB00328646C}"/>
              </a:ext>
            </a:extLst>
          </p:cNvPr>
          <p:cNvPicPr>
            <a:picLocks noChangeAspect="1"/>
          </p:cNvPicPr>
          <p:nvPr/>
        </p:nvPicPr>
        <p:blipFill>
          <a:blip r:embed="rId3"/>
          <a:stretch>
            <a:fillRect/>
          </a:stretch>
        </p:blipFill>
        <p:spPr>
          <a:xfrm>
            <a:off x="1395009" y="3073898"/>
            <a:ext cx="6353175" cy="3009900"/>
          </a:xfrm>
          <a:prstGeom prst="rect">
            <a:avLst/>
          </a:prstGeom>
        </p:spPr>
      </p:pic>
    </p:spTree>
    <p:extLst>
      <p:ext uri="{BB962C8B-B14F-4D97-AF65-F5344CB8AC3E}">
        <p14:creationId xmlns:p14="http://schemas.microsoft.com/office/powerpoint/2010/main" val="78953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U2 Review-p. 32</a:t>
            </a:r>
            <a:endParaRPr lang="zh-TW" altLang="en-US" sz="1200" b="1" dirty="0">
              <a:solidFill>
                <a:schemeClr val="tx1">
                  <a:lumMod val="50000"/>
                  <a:lumOff val="50000"/>
                </a:schemeClr>
              </a:solidFill>
              <a:latin typeface="Calibri" panose="020F0502020204030204" pitchFamily="34" charset="0"/>
            </a:endParaRPr>
          </a:p>
        </p:txBody>
      </p:sp>
      <p:sp>
        <p:nvSpPr>
          <p:cNvPr id="25" name="矩形 24">
            <a:extLst>
              <a:ext uri="{FF2B5EF4-FFF2-40B4-BE49-F238E27FC236}">
                <a16:creationId xmlns:a16="http://schemas.microsoft.com/office/drawing/2014/main" id="{DB5000BD-7E2A-4473-B852-A99B1209318E}"/>
              </a:ext>
            </a:extLst>
          </p:cNvPr>
          <p:cNvSpPr/>
          <p:nvPr/>
        </p:nvSpPr>
        <p:spPr>
          <a:xfrm>
            <a:off x="327084" y="961998"/>
            <a:ext cx="5259128" cy="5209503"/>
          </a:xfrm>
          <a:prstGeom prst="rect">
            <a:avLst/>
          </a:prstGeom>
        </p:spPr>
        <p:txBody>
          <a:bodyPr wrap="square">
            <a:spAutoFit/>
          </a:bodyPr>
          <a:lstStyle/>
          <a:p>
            <a:pPr>
              <a:lnSpc>
                <a:spcPts val="2500"/>
              </a:lnSpc>
            </a:pPr>
            <a:r>
              <a:rPr lang="en-US" altLang="zh-TW" sz="2000" dirty="0">
                <a:latin typeface="Calibri" panose="020F0502020204030204" pitchFamily="34" charset="0"/>
              </a:rPr>
              <a:t>I’ve lived in Japan three months now and I’m really enjoying it. I know any Japanese before I came, but I’ve learned a bit I got here, including the word </a:t>
            </a:r>
            <a:r>
              <a:rPr lang="en-US" altLang="zh-TW" sz="2000" dirty="0" err="1">
                <a:latin typeface="Calibri" panose="020F0502020204030204" pitchFamily="34" charset="0"/>
              </a:rPr>
              <a:t>matsuri</a:t>
            </a:r>
            <a:r>
              <a:rPr lang="en-US" altLang="zh-TW" sz="2000" dirty="0">
                <a:latin typeface="Calibri" panose="020F0502020204030204" pitchFamily="34" charset="0"/>
              </a:rPr>
              <a:t>, which means ‘festival’. One of my </a:t>
            </a:r>
            <a:r>
              <a:rPr lang="en-US" altLang="zh-TW" sz="2000" dirty="0" err="1">
                <a:latin typeface="Calibri" panose="020F0502020204030204" pitchFamily="34" charset="0"/>
              </a:rPr>
              <a:t>favourite</a:t>
            </a:r>
            <a:r>
              <a:rPr lang="en-US" altLang="zh-TW" sz="2000" dirty="0">
                <a:latin typeface="Calibri" panose="020F0502020204030204" pitchFamily="34" charset="0"/>
              </a:rPr>
              <a:t> pastimes is going to </a:t>
            </a:r>
            <a:r>
              <a:rPr lang="en-US" altLang="zh-TW" sz="2000" dirty="0" err="1">
                <a:latin typeface="Calibri" panose="020F0502020204030204" pitchFamily="34" charset="0"/>
              </a:rPr>
              <a:t>matsuri</a:t>
            </a:r>
            <a:r>
              <a:rPr lang="en-US" altLang="zh-TW" sz="2000" dirty="0">
                <a:latin typeface="Calibri" panose="020F0502020204030204" pitchFamily="34" charset="0"/>
              </a:rPr>
              <a:t>. I’ve got home from the </a:t>
            </a:r>
            <a:r>
              <a:rPr lang="en-US" altLang="zh-TW" sz="2000" dirty="0" err="1">
                <a:latin typeface="Calibri" panose="020F0502020204030204" pitchFamily="34" charset="0"/>
              </a:rPr>
              <a:t>Nango</a:t>
            </a:r>
            <a:r>
              <a:rPr lang="en-US" altLang="zh-TW" sz="2000" dirty="0">
                <a:latin typeface="Calibri" panose="020F0502020204030204" pitchFamily="34" charset="0"/>
              </a:rPr>
              <a:t> summer jazz festival – it was great to sit around in the sunshine listening to brilliant music! Last week we to </a:t>
            </a:r>
            <a:r>
              <a:rPr lang="en-US" altLang="zh-TW" sz="2000" dirty="0" err="1">
                <a:latin typeface="Calibri" panose="020F0502020204030204" pitchFamily="34" charset="0"/>
              </a:rPr>
              <a:t>Tenjin</a:t>
            </a:r>
            <a:r>
              <a:rPr lang="en-US" altLang="zh-TW" sz="2000" dirty="0">
                <a:latin typeface="Calibri" panose="020F0502020204030204" pitchFamily="34" charset="0"/>
              </a:rPr>
              <a:t> </a:t>
            </a:r>
            <a:r>
              <a:rPr lang="en-US" altLang="zh-TW" sz="2000" dirty="0" err="1">
                <a:latin typeface="Calibri" panose="020F0502020204030204" pitchFamily="34" charset="0"/>
              </a:rPr>
              <a:t>matsuri</a:t>
            </a:r>
            <a:r>
              <a:rPr lang="en-US" altLang="zh-TW" sz="2000" dirty="0">
                <a:latin typeface="Calibri" panose="020F0502020204030204" pitchFamily="34" charset="0"/>
              </a:rPr>
              <a:t> here in Osaka. It been part of Osaka summer events about a thousand years and some performances have hardly changed then – the traditional </a:t>
            </a:r>
            <a:r>
              <a:rPr lang="en-US" altLang="zh-TW" sz="2000" dirty="0" err="1">
                <a:latin typeface="Calibri" panose="020F0502020204030204" pitchFamily="34" charset="0"/>
              </a:rPr>
              <a:t>kagura</a:t>
            </a:r>
            <a:r>
              <a:rPr lang="en-US" altLang="zh-TW" sz="2000" dirty="0">
                <a:latin typeface="Calibri" panose="020F0502020204030204" pitchFamily="34" charset="0"/>
              </a:rPr>
              <a:t> music, for example, which I loved. There also an amazing puppet theatre. Tomorrow there’s a big procession of boats on the river. I haven’t been on the river, so I’m really looking forward to that.</a:t>
            </a:r>
            <a:endParaRPr lang="zh-TW" altLang="en-US" sz="2000" dirty="0">
              <a:latin typeface="Calibri" panose="020F0502020204030204" pitchFamily="34" charset="0"/>
            </a:endParaRPr>
          </a:p>
        </p:txBody>
      </p:sp>
      <p:pic>
        <p:nvPicPr>
          <p:cNvPr id="28" name="Picture 2">
            <a:extLst>
              <a:ext uri="{FF2B5EF4-FFF2-40B4-BE49-F238E27FC236}">
                <a16:creationId xmlns:a16="http://schemas.microsoft.com/office/drawing/2014/main" id="{B10D6B15-4BF1-4FEE-97A0-B1D898981D95}"/>
              </a:ext>
            </a:extLst>
          </p:cNvPr>
          <p:cNvPicPr>
            <a:picLocks noChangeAspect="1" noChangeArrowheads="1"/>
          </p:cNvPicPr>
          <p:nvPr/>
        </p:nvPicPr>
        <p:blipFill>
          <a:blip r:embed="rId2" cstate="print"/>
          <a:srcRect/>
          <a:stretch>
            <a:fillRect/>
          </a:stretch>
        </p:blipFill>
        <p:spPr bwMode="auto">
          <a:xfrm>
            <a:off x="384066" y="215790"/>
            <a:ext cx="5259128" cy="665884"/>
          </a:xfrm>
          <a:prstGeom prst="rect">
            <a:avLst/>
          </a:prstGeom>
          <a:noFill/>
          <a:ln w="9525">
            <a:noFill/>
            <a:miter lim="800000"/>
            <a:headEnd/>
            <a:tailEnd/>
          </a:ln>
        </p:spPr>
      </p:pic>
    </p:spTree>
    <p:extLst>
      <p:ext uri="{BB962C8B-B14F-4D97-AF65-F5344CB8AC3E}">
        <p14:creationId xmlns:p14="http://schemas.microsoft.com/office/powerpoint/2010/main" val="789531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20872"/>
            <a:ext cx="8489135" cy="400110"/>
          </a:xfrm>
          <a:prstGeom prst="rect">
            <a:avLst/>
          </a:prstGeom>
        </p:spPr>
        <p:txBody>
          <a:bodyPr wrap="square">
            <a:spAutoFit/>
          </a:bodyPr>
          <a:lstStyle/>
          <a:p>
            <a:pPr marL="360000" indent="-360000"/>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Answer the questions about the blog in Exercise 1.</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U2 Review-p. 32</a:t>
            </a:r>
            <a:endParaRPr lang="zh-TW" altLang="en-US" sz="1200" b="1" dirty="0">
              <a:solidFill>
                <a:schemeClr val="tx1">
                  <a:lumMod val="50000"/>
                  <a:lumOff val="50000"/>
                </a:schemeClr>
              </a:solidFill>
              <a:latin typeface="Calibri" panose="020F0502020204030204" pitchFamily="34" charset="0"/>
            </a:endParaRPr>
          </a:p>
        </p:txBody>
      </p:sp>
      <p:sp>
        <p:nvSpPr>
          <p:cNvPr id="22" name="矩形 21"/>
          <p:cNvSpPr/>
          <p:nvPr/>
        </p:nvSpPr>
        <p:spPr>
          <a:xfrm>
            <a:off x="659218" y="872000"/>
            <a:ext cx="7825563" cy="155427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When did the writer learn Japanese?</a:t>
            </a:r>
          </a:p>
          <a:p>
            <a:pPr marL="360000" indent="-360000">
              <a:spcBef>
                <a:spcPts val="600"/>
              </a:spcBef>
            </a:pPr>
            <a:r>
              <a:rPr lang="en-US" altLang="zh-TW" sz="2000" dirty="0">
                <a:latin typeface="Calibri" panose="020F0502020204030204" pitchFamily="34" charset="0"/>
              </a:rPr>
              <a:t>2 	What time of year was it when the writer wrote the blog?</a:t>
            </a:r>
          </a:p>
          <a:p>
            <a:pPr marL="360000" indent="-360000">
              <a:spcBef>
                <a:spcPts val="600"/>
              </a:spcBef>
            </a:pPr>
            <a:r>
              <a:rPr lang="en-US" altLang="zh-TW" sz="2000" dirty="0">
                <a:latin typeface="Calibri" panose="020F0502020204030204" pitchFamily="34" charset="0"/>
              </a:rPr>
              <a:t>3 	What did the writer see at the </a:t>
            </a:r>
            <a:r>
              <a:rPr lang="en-US" altLang="zh-TW" sz="2000" dirty="0" err="1">
                <a:latin typeface="Calibri" panose="020F0502020204030204" pitchFamily="34" charset="0"/>
              </a:rPr>
              <a:t>Tenjin</a:t>
            </a:r>
            <a:r>
              <a:rPr lang="en-US" altLang="zh-TW" sz="2000" dirty="0">
                <a:latin typeface="Calibri" panose="020F0502020204030204" pitchFamily="34" charset="0"/>
              </a:rPr>
              <a:t> festival?</a:t>
            </a:r>
          </a:p>
          <a:p>
            <a:pPr marL="360000" indent="-360000">
              <a:spcBef>
                <a:spcPts val="600"/>
              </a:spcBef>
            </a:pPr>
            <a:r>
              <a:rPr lang="en-US" altLang="zh-TW" sz="2000" dirty="0">
                <a:latin typeface="Calibri" panose="020F0502020204030204" pitchFamily="34" charset="0"/>
              </a:rPr>
              <a:t>4 	How many times has the writer been on a boat on the river in Osaka?</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55634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Underline the present perfect simple verbs and circle the past simple verbs in the blog in Exercise 1 and explain why each is used.</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U2 Review-p. 32</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7706365" y="709476"/>
            <a:ext cx="770001" cy="252000"/>
          </a:xfrm>
          <a:prstGeom prst="rect">
            <a:avLst/>
          </a:prstGeom>
        </p:spPr>
      </p:pic>
      <p:sp>
        <p:nvSpPr>
          <p:cNvPr id="6" name="矩形 5">
            <a:extLst>
              <a:ext uri="{FF2B5EF4-FFF2-40B4-BE49-F238E27FC236}">
                <a16:creationId xmlns:a16="http://schemas.microsoft.com/office/drawing/2014/main" id="{1F38FEEA-8B1A-4FC5-A48A-1E220E13159A}"/>
              </a:ext>
            </a:extLst>
          </p:cNvPr>
          <p:cNvSpPr/>
          <p:nvPr/>
        </p:nvSpPr>
        <p:spPr>
          <a:xfrm>
            <a:off x="648432" y="1039899"/>
            <a:ext cx="8202058" cy="5216813"/>
          </a:xfrm>
          <a:prstGeom prst="rect">
            <a:avLst/>
          </a:prstGeom>
        </p:spPr>
        <p:txBody>
          <a:bodyPr wrap="square">
            <a:spAutoFit/>
          </a:bodyPr>
          <a:lstStyle/>
          <a:p>
            <a:pPr marL="361950" indent="-361950"/>
            <a:r>
              <a:rPr lang="en-US" altLang="zh-TW" sz="1700" b="1" dirty="0">
                <a:solidFill>
                  <a:srgbClr val="FF0066"/>
                </a:solidFill>
                <a:latin typeface="Segoe Print" panose="02000600000000000000" pitchFamily="2" charset="0"/>
              </a:rPr>
              <a:t>Present perfect simple verbs:</a:t>
            </a:r>
          </a:p>
          <a:p>
            <a:pPr marL="361950" indent="-361950"/>
            <a:r>
              <a:rPr lang="en-US" altLang="zh-TW" sz="1700" b="1" i="1" dirty="0">
                <a:solidFill>
                  <a:srgbClr val="FF0066"/>
                </a:solidFill>
                <a:latin typeface="Segoe Print" panose="02000600000000000000" pitchFamily="2" charset="0"/>
              </a:rPr>
              <a:t>I’ve lived</a:t>
            </a:r>
            <a:r>
              <a:rPr lang="en-US" altLang="zh-TW" sz="1700" b="1" dirty="0">
                <a:solidFill>
                  <a:srgbClr val="FF0066"/>
                </a:solidFill>
                <a:latin typeface="Segoe Print" panose="02000600000000000000" pitchFamily="2" charset="0"/>
              </a:rPr>
              <a:t>: for + a period of time</a:t>
            </a:r>
          </a:p>
          <a:p>
            <a:pPr marL="361950" indent="-361950"/>
            <a:r>
              <a:rPr lang="en-US" altLang="zh-TW" sz="1700" b="1" i="1" dirty="0">
                <a:solidFill>
                  <a:srgbClr val="FF0066"/>
                </a:solidFill>
                <a:latin typeface="Segoe Print" panose="02000600000000000000" pitchFamily="2" charset="0"/>
              </a:rPr>
              <a:t>have learned</a:t>
            </a:r>
            <a:r>
              <a:rPr lang="en-US" altLang="zh-TW" sz="1700" b="1" dirty="0">
                <a:solidFill>
                  <a:srgbClr val="FF0066"/>
                </a:solidFill>
                <a:latin typeface="Segoe Print" panose="02000600000000000000" pitchFamily="2" charset="0"/>
              </a:rPr>
              <a:t>: the activity started in the past and has an effect on</a:t>
            </a:r>
          </a:p>
          <a:p>
            <a:pPr marL="361950" indent="-361950"/>
            <a:r>
              <a:rPr lang="en-US" altLang="zh-TW" sz="1700" b="1" dirty="0">
                <a:solidFill>
                  <a:srgbClr val="FF0066"/>
                </a:solidFill>
                <a:latin typeface="Segoe Print" panose="02000600000000000000" pitchFamily="2" charset="0"/>
              </a:rPr>
              <a:t>the present</a:t>
            </a:r>
          </a:p>
          <a:p>
            <a:pPr marL="361950" indent="-361950"/>
            <a:r>
              <a:rPr lang="en-US" altLang="zh-TW" sz="1700" b="1" i="1" dirty="0">
                <a:solidFill>
                  <a:srgbClr val="FF0066"/>
                </a:solidFill>
                <a:latin typeface="Segoe Print" panose="02000600000000000000" pitchFamily="2" charset="0"/>
              </a:rPr>
              <a:t>I’ve just got (home): </a:t>
            </a:r>
            <a:r>
              <a:rPr lang="en-US" altLang="zh-TW" sz="1700" b="1" dirty="0">
                <a:solidFill>
                  <a:srgbClr val="FF0066"/>
                </a:solidFill>
                <a:latin typeface="Segoe Print" panose="02000600000000000000" pitchFamily="2" charset="0"/>
              </a:rPr>
              <a:t>recent event with an effect on the present, used</a:t>
            </a:r>
          </a:p>
          <a:p>
            <a:pPr marL="361950" indent="-361950"/>
            <a:r>
              <a:rPr lang="en-US" altLang="zh-TW" sz="1700" b="1" dirty="0">
                <a:solidFill>
                  <a:srgbClr val="FF0066"/>
                </a:solidFill>
                <a:latin typeface="Segoe Print" panose="02000600000000000000" pitchFamily="2" charset="0"/>
              </a:rPr>
              <a:t>with </a:t>
            </a:r>
            <a:r>
              <a:rPr lang="en-US" altLang="zh-TW" sz="1700" b="1" i="1" dirty="0">
                <a:solidFill>
                  <a:srgbClr val="FF0066"/>
                </a:solidFill>
                <a:latin typeface="Segoe Print" panose="02000600000000000000" pitchFamily="2" charset="0"/>
              </a:rPr>
              <a:t>just</a:t>
            </a:r>
          </a:p>
          <a:p>
            <a:pPr marL="361950" indent="-361950"/>
            <a:r>
              <a:rPr lang="en-US" altLang="zh-TW" sz="1700" b="1" i="1" dirty="0">
                <a:solidFill>
                  <a:srgbClr val="FF0066"/>
                </a:solidFill>
                <a:latin typeface="Segoe Print" panose="02000600000000000000" pitchFamily="2" charset="0"/>
              </a:rPr>
              <a:t>has been … for</a:t>
            </a:r>
            <a:r>
              <a:rPr lang="en-US" altLang="zh-TW" sz="1700" b="1" dirty="0">
                <a:solidFill>
                  <a:srgbClr val="FF0066"/>
                </a:solidFill>
                <a:latin typeface="Segoe Print" panose="02000600000000000000" pitchFamily="2" charset="0"/>
              </a:rPr>
              <a:t>: </a:t>
            </a:r>
            <a:r>
              <a:rPr lang="en-US" altLang="zh-TW" sz="1700" b="1" i="1" dirty="0">
                <a:solidFill>
                  <a:srgbClr val="FF0066"/>
                </a:solidFill>
                <a:latin typeface="Segoe Print" panose="02000600000000000000" pitchFamily="2" charset="0"/>
              </a:rPr>
              <a:t>for</a:t>
            </a:r>
            <a:r>
              <a:rPr lang="en-US" altLang="zh-TW" sz="1700" b="1" dirty="0">
                <a:solidFill>
                  <a:srgbClr val="FF0066"/>
                </a:solidFill>
                <a:latin typeface="Segoe Print" panose="02000600000000000000" pitchFamily="2" charset="0"/>
              </a:rPr>
              <a:t> + a period of time</a:t>
            </a:r>
          </a:p>
          <a:p>
            <a:pPr marL="361950" indent="-361950"/>
            <a:r>
              <a:rPr lang="en-US" altLang="zh-TW" sz="1700" b="1" i="1" dirty="0">
                <a:solidFill>
                  <a:srgbClr val="FF0066"/>
                </a:solidFill>
                <a:latin typeface="Segoe Print" panose="02000600000000000000" pitchFamily="2" charset="0"/>
              </a:rPr>
              <a:t>have hardly changed since</a:t>
            </a:r>
            <a:r>
              <a:rPr lang="en-US" altLang="zh-TW" sz="1700" b="1" dirty="0">
                <a:solidFill>
                  <a:srgbClr val="FF0066"/>
                </a:solidFill>
                <a:latin typeface="Segoe Print" panose="02000600000000000000" pitchFamily="2" charset="0"/>
              </a:rPr>
              <a:t>: since + point of time when the activity</a:t>
            </a:r>
          </a:p>
          <a:p>
            <a:pPr marL="361950" indent="-361950"/>
            <a:r>
              <a:rPr lang="en-US" altLang="zh-TW" sz="1700" b="1" dirty="0">
                <a:solidFill>
                  <a:srgbClr val="FF0066"/>
                </a:solidFill>
                <a:latin typeface="Segoe Print" panose="02000600000000000000" pitchFamily="2" charset="0"/>
              </a:rPr>
              <a:t>started</a:t>
            </a:r>
          </a:p>
          <a:p>
            <a:pPr marL="361950" indent="-361950"/>
            <a:r>
              <a:rPr lang="en-US" altLang="zh-TW" sz="1700" b="1" i="1" dirty="0">
                <a:solidFill>
                  <a:srgbClr val="FF0066"/>
                </a:solidFill>
                <a:latin typeface="Segoe Print" panose="02000600000000000000" pitchFamily="2" charset="0"/>
              </a:rPr>
              <a:t>haven’t been … yet</a:t>
            </a:r>
            <a:r>
              <a:rPr lang="en-US" altLang="zh-TW" sz="1700" b="1" dirty="0">
                <a:solidFill>
                  <a:srgbClr val="FF0066"/>
                </a:solidFill>
                <a:latin typeface="Segoe Print" panose="02000600000000000000" pitchFamily="2" charset="0"/>
              </a:rPr>
              <a:t>: negative used with </a:t>
            </a:r>
            <a:r>
              <a:rPr lang="en-US" altLang="zh-TW" sz="1700" b="1" i="1" dirty="0">
                <a:solidFill>
                  <a:srgbClr val="FF0066"/>
                </a:solidFill>
                <a:latin typeface="Segoe Print" panose="02000600000000000000" pitchFamily="2" charset="0"/>
              </a:rPr>
              <a:t>yet</a:t>
            </a:r>
          </a:p>
          <a:p>
            <a:pPr marL="361950" indent="-361950">
              <a:spcBef>
                <a:spcPts val="1200"/>
              </a:spcBef>
            </a:pPr>
            <a:r>
              <a:rPr lang="en-US" altLang="zh-TW" sz="1700" b="1" dirty="0">
                <a:solidFill>
                  <a:srgbClr val="FF0066"/>
                </a:solidFill>
                <a:latin typeface="Segoe Print" panose="02000600000000000000" pitchFamily="2" charset="0"/>
              </a:rPr>
              <a:t>Past simple verbs:</a:t>
            </a:r>
          </a:p>
          <a:p>
            <a:pPr marL="361950" indent="-361950"/>
            <a:r>
              <a:rPr lang="en-US" altLang="zh-TW" sz="1700" b="1" i="1" dirty="0">
                <a:solidFill>
                  <a:srgbClr val="FF0066"/>
                </a:solidFill>
                <a:latin typeface="Segoe Print" panose="02000600000000000000" pitchFamily="2" charset="0"/>
              </a:rPr>
              <a:t>I didn’t know</a:t>
            </a:r>
            <a:r>
              <a:rPr lang="en-US" altLang="zh-TW" sz="1700" b="1" dirty="0">
                <a:solidFill>
                  <a:srgbClr val="FF0066"/>
                </a:solidFill>
                <a:latin typeface="Segoe Print" panose="02000600000000000000" pitchFamily="2" charset="0"/>
              </a:rPr>
              <a:t>: for a finished period of time, i.e. ‘before I came’</a:t>
            </a:r>
          </a:p>
          <a:p>
            <a:pPr marL="361950" indent="-361950"/>
            <a:r>
              <a:rPr lang="en-US" altLang="zh-TW" sz="1700" b="1" i="1" dirty="0">
                <a:solidFill>
                  <a:srgbClr val="FF0066"/>
                </a:solidFill>
                <a:latin typeface="Segoe Print" panose="02000600000000000000" pitchFamily="2" charset="0"/>
              </a:rPr>
              <a:t>I came: </a:t>
            </a:r>
            <a:r>
              <a:rPr lang="en-US" altLang="zh-TW" sz="1700" b="1" dirty="0">
                <a:solidFill>
                  <a:srgbClr val="FF0066"/>
                </a:solidFill>
                <a:latin typeface="Segoe Print" panose="02000600000000000000" pitchFamily="2" charset="0"/>
              </a:rPr>
              <a:t>it’s clear from the situation when this happened</a:t>
            </a:r>
          </a:p>
          <a:p>
            <a:pPr marL="361950" indent="-361950"/>
            <a:r>
              <a:rPr lang="en-US" altLang="zh-TW" sz="1700" b="1" i="1" dirty="0">
                <a:solidFill>
                  <a:srgbClr val="FF0066"/>
                </a:solidFill>
                <a:latin typeface="Segoe Print" panose="02000600000000000000" pitchFamily="2" charset="0"/>
              </a:rPr>
              <a:t>it was (great): </a:t>
            </a:r>
            <a:r>
              <a:rPr lang="en-US" altLang="zh-TW" sz="1700" b="1" dirty="0">
                <a:solidFill>
                  <a:srgbClr val="FF0066"/>
                </a:solidFill>
                <a:latin typeface="Segoe Print" panose="02000600000000000000" pitchFamily="2" charset="0"/>
              </a:rPr>
              <a:t>past simple of be – it’s clear from the situation when</a:t>
            </a:r>
          </a:p>
          <a:p>
            <a:pPr marL="361950" indent="-361950"/>
            <a:r>
              <a:rPr lang="en-US" altLang="zh-TW" sz="1700" b="1" dirty="0">
                <a:solidFill>
                  <a:srgbClr val="FF0066"/>
                </a:solidFill>
                <a:latin typeface="Segoe Print" panose="02000600000000000000" pitchFamily="2" charset="0"/>
              </a:rPr>
              <a:t>this happened</a:t>
            </a:r>
          </a:p>
          <a:p>
            <a:pPr marL="361950" indent="-361950"/>
            <a:r>
              <a:rPr lang="en-US" altLang="zh-TW" sz="1700" b="1" i="1" dirty="0">
                <a:solidFill>
                  <a:srgbClr val="FF0066"/>
                </a:solidFill>
                <a:latin typeface="Segoe Print" panose="02000600000000000000" pitchFamily="2" charset="0"/>
              </a:rPr>
              <a:t>went (to </a:t>
            </a:r>
            <a:r>
              <a:rPr lang="en-US" altLang="zh-TW" sz="1700" b="1" i="1" dirty="0" err="1">
                <a:solidFill>
                  <a:srgbClr val="FF0066"/>
                </a:solidFill>
                <a:latin typeface="Segoe Print" panose="02000600000000000000" pitchFamily="2" charset="0"/>
              </a:rPr>
              <a:t>Tenjin</a:t>
            </a:r>
            <a:r>
              <a:rPr lang="en-US" altLang="zh-TW" sz="1700" b="1" i="1" dirty="0">
                <a:solidFill>
                  <a:srgbClr val="FF0066"/>
                </a:solidFill>
                <a:latin typeface="Segoe Print" panose="02000600000000000000" pitchFamily="2" charset="0"/>
              </a:rPr>
              <a:t> </a:t>
            </a:r>
            <a:r>
              <a:rPr lang="en-US" altLang="zh-TW" sz="1700" b="1" i="1" dirty="0" err="1">
                <a:solidFill>
                  <a:srgbClr val="FF0066"/>
                </a:solidFill>
                <a:latin typeface="Segoe Print" panose="02000600000000000000" pitchFamily="2" charset="0"/>
              </a:rPr>
              <a:t>Matsuri</a:t>
            </a:r>
            <a:r>
              <a:rPr lang="en-US" altLang="zh-TW" sz="1700" b="1" i="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we say when the activity happened</a:t>
            </a:r>
          </a:p>
          <a:p>
            <a:pPr marL="361950" indent="-361950"/>
            <a:r>
              <a:rPr lang="en-US" altLang="zh-TW" sz="1700" b="1" i="1" dirty="0">
                <a:solidFill>
                  <a:srgbClr val="FF0066"/>
                </a:solidFill>
                <a:latin typeface="Segoe Print" panose="02000600000000000000" pitchFamily="2" charset="0"/>
              </a:rPr>
              <a:t>I loved: </a:t>
            </a:r>
            <a:r>
              <a:rPr lang="en-US" altLang="zh-TW" sz="1700" b="1" dirty="0">
                <a:solidFill>
                  <a:srgbClr val="FF0066"/>
                </a:solidFill>
                <a:latin typeface="Segoe Print" panose="02000600000000000000" pitchFamily="2" charset="0"/>
              </a:rPr>
              <a:t>it’s clear from the situation when this happened</a:t>
            </a:r>
          </a:p>
          <a:p>
            <a:pPr marL="361950" indent="-361950"/>
            <a:r>
              <a:rPr lang="en-US" altLang="zh-TW" sz="1700" b="1" i="1" dirty="0">
                <a:solidFill>
                  <a:srgbClr val="FF0066"/>
                </a:solidFill>
                <a:latin typeface="Segoe Print" panose="02000600000000000000" pitchFamily="2" charset="0"/>
              </a:rPr>
              <a:t>There was also</a:t>
            </a:r>
            <a:r>
              <a:rPr lang="en-US" altLang="zh-TW" sz="1700" b="1" dirty="0">
                <a:solidFill>
                  <a:srgbClr val="FF0066"/>
                </a:solidFill>
                <a:latin typeface="Segoe Print" panose="02000600000000000000" pitchFamily="2" charset="0"/>
              </a:rPr>
              <a:t>: past simple of be – it’s clear from the situation when</a:t>
            </a:r>
          </a:p>
          <a:p>
            <a:pPr marL="361950" indent="-361950"/>
            <a:r>
              <a:rPr lang="en-US" altLang="zh-TW" sz="1700" b="1" dirty="0">
                <a:solidFill>
                  <a:srgbClr val="FF0066"/>
                </a:solidFill>
                <a:latin typeface="Segoe Print" panose="02000600000000000000" pitchFamily="2" charset="0"/>
              </a:rPr>
              <a:t>this happened</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99078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t>Work in pairs. Tell your partner about a festival you have been to.</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U2 Review-p. 32</a:t>
            </a:r>
            <a:endParaRPr lang="zh-TW" altLang="en-US" sz="1200" b="1" dirty="0">
              <a:solidFill>
                <a:schemeClr val="tx1">
                  <a:lumMod val="50000"/>
                  <a:lumOff val="50000"/>
                </a:schemeClr>
              </a:solidFill>
              <a:latin typeface="Calibri" panose="020F0502020204030204"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1746892" y="4562804"/>
            <a:ext cx="5365109" cy="1731526"/>
          </a:xfrm>
          <a:prstGeom prst="rect">
            <a:avLst/>
          </a:prstGeom>
          <a:noFill/>
          <a:ln w="9525">
            <a:noFill/>
            <a:miter lim="800000"/>
            <a:headEnd/>
            <a:tailEnd/>
          </a:ln>
        </p:spPr>
      </p:pic>
    </p:spTree>
    <p:extLst>
      <p:ext uri="{BB962C8B-B14F-4D97-AF65-F5344CB8AC3E}">
        <p14:creationId xmlns:p14="http://schemas.microsoft.com/office/powerpoint/2010/main" val="782018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85260" y="2135142"/>
            <a:ext cx="7854593" cy="1554272"/>
          </a:xfrm>
          <a:prstGeom prst="rect">
            <a:avLst/>
          </a:prstGeom>
        </p:spPr>
        <p:txBody>
          <a:bodyPr wrap="square">
            <a:spAutoFit/>
          </a:bodyPr>
          <a:lstStyle/>
          <a:p>
            <a:pPr marL="360000" indent="-360000">
              <a:spcBef>
                <a:spcPts val="600"/>
              </a:spcBef>
            </a:pPr>
            <a:r>
              <a:rPr lang="pt-BR" altLang="zh-TW" sz="2000" dirty="0">
                <a:latin typeface="Calibri" panose="020F0502020204030204" pitchFamily="34" charset="0"/>
              </a:rPr>
              <a:t>1 	FILM: actor, director, magician</a:t>
            </a:r>
          </a:p>
          <a:p>
            <a:pPr marL="360000" indent="-360000">
              <a:spcBef>
                <a:spcPts val="600"/>
              </a:spcBef>
            </a:pPr>
            <a:r>
              <a:rPr lang="en-US" altLang="zh-TW" sz="2000" dirty="0">
                <a:latin typeface="Calibri" panose="020F0502020204030204" pitchFamily="34" charset="0"/>
              </a:rPr>
              <a:t>2 	CONCERT: clown, conductor, musician</a:t>
            </a:r>
          </a:p>
          <a:p>
            <a:pPr marL="360000" indent="-360000">
              <a:spcBef>
                <a:spcPts val="600"/>
              </a:spcBef>
            </a:pPr>
            <a:r>
              <a:rPr lang="en-US" altLang="zh-TW" sz="2000" dirty="0">
                <a:latin typeface="Calibri" panose="020F0502020204030204" pitchFamily="34" charset="0"/>
              </a:rPr>
              <a:t>3 	BALLET: choreographer, comedian, dancer</a:t>
            </a:r>
          </a:p>
          <a:p>
            <a:pPr marL="360000" indent="-360000">
              <a:spcBef>
                <a:spcPts val="600"/>
              </a:spcBef>
            </a:pPr>
            <a:r>
              <a:rPr lang="en-US" altLang="zh-TW" sz="2000" dirty="0">
                <a:latin typeface="Calibri" panose="020F0502020204030204" pitchFamily="34" charset="0"/>
              </a:rPr>
              <a:t>4 	MUSICAL: audience, singer, orchestra</a:t>
            </a:r>
            <a:endParaRPr lang="zh-TW" altLang="en-US" sz="2000" dirty="0">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27487" y="952904"/>
            <a:ext cx="8489133" cy="1015663"/>
          </a:xfrm>
          <a:prstGeom prst="rect">
            <a:avLst/>
          </a:prstGeom>
        </p:spPr>
        <p:txBody>
          <a:bodyPr wrap="square">
            <a:spAutoFit/>
          </a:bodyPr>
          <a:lstStyle/>
          <a:p>
            <a:pPr marL="360000" indent="-360000"/>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t>Work in pairs. Which two people are usually involved in these performances? Then choose four types of performer and tell your partner about people you have heard about.</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U2 Review-p. 32</a:t>
            </a:r>
            <a:endParaRPr lang="zh-TW" altLang="en-US" sz="1200" b="1" dirty="0">
              <a:solidFill>
                <a:schemeClr val="tx1">
                  <a:lumMod val="50000"/>
                  <a:lumOff val="50000"/>
                </a:schemeClr>
              </a:solidFill>
              <a:latin typeface="Calibri" panose="020F0502020204030204" pitchFamily="34" charset="0"/>
            </a:endParaRPr>
          </a:p>
        </p:txBody>
      </p:sp>
    </p:spTree>
    <p:extLst>
      <p:ext uri="{BB962C8B-B14F-4D97-AF65-F5344CB8AC3E}">
        <p14:creationId xmlns:p14="http://schemas.microsoft.com/office/powerpoint/2010/main" val="350974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26472" y="380721"/>
            <a:ext cx="8489133" cy="163121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dirty="0"/>
              <a:t>Work in groups. In two minutes, write the names of as many ‘hit’ art events (films, books, albums, exhibitions, etc.) as you can. Then discuss the ones you have all heard of. Each person must use all of these words. You can’t use more than two words about one event. Continue until everyone has used all the words at least once.</a:t>
            </a:r>
            <a:endParaRPr lang="zh-TW" altLang="en-US" sz="2000" dirty="0">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U2 Review-p. 32</a:t>
            </a:r>
            <a:endParaRPr lang="zh-TW" altLang="en-US" sz="1200" b="1" dirty="0">
              <a:solidFill>
                <a:schemeClr val="tx1">
                  <a:lumMod val="50000"/>
                  <a:lumOff val="50000"/>
                </a:schemeClr>
              </a:solidFill>
              <a:latin typeface="Calibri" panose="020F0502020204030204" pitchFamily="34" charset="0"/>
            </a:endParaRPr>
          </a:p>
        </p:txBody>
      </p:sp>
      <p:pic>
        <p:nvPicPr>
          <p:cNvPr id="18" name="圖片 17">
            <a:extLst>
              <a:ext uri="{FF2B5EF4-FFF2-40B4-BE49-F238E27FC236}">
                <a16:creationId xmlns:a16="http://schemas.microsoft.com/office/drawing/2014/main" id="{7E9B873E-5A9A-49D8-B8DA-C499AE7EC1DB}"/>
              </a:ext>
            </a:extLst>
          </p:cNvPr>
          <p:cNvPicPr>
            <a:picLocks noChangeAspect="1"/>
          </p:cNvPicPr>
          <p:nvPr/>
        </p:nvPicPr>
        <p:blipFill>
          <a:blip r:embed="rId2" cstate="print"/>
          <a:stretch>
            <a:fillRect/>
          </a:stretch>
        </p:blipFill>
        <p:spPr>
          <a:xfrm>
            <a:off x="3394900" y="1698604"/>
            <a:ext cx="770001" cy="252000"/>
          </a:xfrm>
          <a:prstGeom prst="rect">
            <a:avLst/>
          </a:prstGeom>
        </p:spPr>
      </p:pic>
      <p:pic>
        <p:nvPicPr>
          <p:cNvPr id="7171" name="Picture 3"/>
          <p:cNvPicPr>
            <a:picLocks noChangeAspect="1" noChangeArrowheads="1"/>
          </p:cNvPicPr>
          <p:nvPr/>
        </p:nvPicPr>
        <p:blipFill>
          <a:blip r:embed="rId3" cstate="print"/>
          <a:srcRect/>
          <a:stretch>
            <a:fillRect/>
          </a:stretch>
        </p:blipFill>
        <p:spPr bwMode="auto">
          <a:xfrm>
            <a:off x="1753928" y="4931113"/>
            <a:ext cx="5369361" cy="1388628"/>
          </a:xfrm>
          <a:prstGeom prst="rect">
            <a:avLst/>
          </a:prstGeom>
          <a:noFill/>
          <a:ln w="9525">
            <a:noFill/>
            <a:miter lim="800000"/>
            <a:headEnd/>
            <a:tailEnd/>
          </a:ln>
        </p:spPr>
      </p:pic>
      <p:sp>
        <p:nvSpPr>
          <p:cNvPr id="7" name="矩形 6">
            <a:extLst>
              <a:ext uri="{FF2B5EF4-FFF2-40B4-BE49-F238E27FC236}">
                <a16:creationId xmlns:a16="http://schemas.microsoft.com/office/drawing/2014/main" id="{A9318068-4FA5-48EE-BC87-89471E980458}"/>
              </a:ext>
            </a:extLst>
          </p:cNvPr>
          <p:cNvSpPr/>
          <p:nvPr/>
        </p:nvSpPr>
        <p:spPr>
          <a:xfrm>
            <a:off x="326472" y="3554900"/>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Describe what kind of music makes you do the following.</a:t>
            </a:r>
            <a:endParaRPr lang="zh-TW" altLang="en-US" sz="2000" dirty="0">
              <a:latin typeface="Calibri" panose="020F0502020204030204" pitchFamily="34" charset="0"/>
            </a:endParaRPr>
          </a:p>
        </p:txBody>
      </p:sp>
      <p:pic>
        <p:nvPicPr>
          <p:cNvPr id="8" name="圖片 7">
            <a:extLst>
              <a:ext uri="{FF2B5EF4-FFF2-40B4-BE49-F238E27FC236}">
                <a16:creationId xmlns:a16="http://schemas.microsoft.com/office/drawing/2014/main" id="{4DEA1128-395F-4296-823C-50A5FEBE7CF8}"/>
              </a:ext>
            </a:extLst>
          </p:cNvPr>
          <p:cNvPicPr>
            <a:picLocks noChangeAspect="1"/>
          </p:cNvPicPr>
          <p:nvPr/>
        </p:nvPicPr>
        <p:blipFill>
          <a:blip r:embed="rId2" cstate="print"/>
          <a:stretch>
            <a:fillRect/>
          </a:stretch>
        </p:blipFill>
        <p:spPr>
          <a:xfrm>
            <a:off x="8181389" y="3658496"/>
            <a:ext cx="770001" cy="252000"/>
          </a:xfrm>
          <a:prstGeom prst="rect">
            <a:avLst/>
          </a:prstGeom>
        </p:spPr>
      </p:pic>
      <p:pic>
        <p:nvPicPr>
          <p:cNvPr id="10" name="Picture 2">
            <a:extLst>
              <a:ext uri="{FF2B5EF4-FFF2-40B4-BE49-F238E27FC236}">
                <a16:creationId xmlns:a16="http://schemas.microsoft.com/office/drawing/2014/main" id="{8FBA6603-6525-433C-BA81-595F52CD8868}"/>
              </a:ext>
            </a:extLst>
          </p:cNvPr>
          <p:cNvPicPr>
            <a:picLocks noChangeAspect="1" noChangeArrowheads="1"/>
          </p:cNvPicPr>
          <p:nvPr/>
        </p:nvPicPr>
        <p:blipFill>
          <a:blip r:embed="rId4" cstate="print"/>
          <a:srcRect/>
          <a:stretch>
            <a:fillRect/>
          </a:stretch>
        </p:blipFill>
        <p:spPr bwMode="auto">
          <a:xfrm>
            <a:off x="780987" y="4020446"/>
            <a:ext cx="4965055" cy="366275"/>
          </a:xfrm>
          <a:prstGeom prst="rect">
            <a:avLst/>
          </a:prstGeom>
          <a:noFill/>
          <a:ln w="9525">
            <a:noFill/>
            <a:miter lim="800000"/>
            <a:headEnd/>
            <a:tailEnd/>
          </a:ln>
        </p:spPr>
      </p:pic>
      <p:pic>
        <p:nvPicPr>
          <p:cNvPr id="12" name="Picture 2">
            <a:extLst>
              <a:ext uri="{FF2B5EF4-FFF2-40B4-BE49-F238E27FC236}">
                <a16:creationId xmlns:a16="http://schemas.microsoft.com/office/drawing/2014/main" id="{F78AEE73-602A-4CA9-AC84-01A6B5593194}"/>
              </a:ext>
            </a:extLst>
          </p:cNvPr>
          <p:cNvPicPr>
            <a:picLocks noChangeAspect="1" noChangeArrowheads="1"/>
          </p:cNvPicPr>
          <p:nvPr/>
        </p:nvPicPr>
        <p:blipFill>
          <a:blip r:embed="rId5" cstate="print"/>
          <a:srcRect/>
          <a:stretch>
            <a:fillRect/>
          </a:stretch>
        </p:blipFill>
        <p:spPr bwMode="auto">
          <a:xfrm>
            <a:off x="780988" y="2104280"/>
            <a:ext cx="4965055" cy="1123201"/>
          </a:xfrm>
          <a:prstGeom prst="rect">
            <a:avLst/>
          </a:prstGeom>
          <a:noFill/>
          <a:ln w="9525">
            <a:noFill/>
            <a:miter lim="800000"/>
            <a:headEnd/>
            <a:tailEnd/>
          </a:ln>
        </p:spPr>
      </p:pic>
    </p:spTree>
    <p:extLst>
      <p:ext uri="{BB962C8B-B14F-4D97-AF65-F5344CB8AC3E}">
        <p14:creationId xmlns:p14="http://schemas.microsoft.com/office/powerpoint/2010/main" val="78018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54C9-C763-4A18-8046-98DB19D78C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AF4D54-0637-4875-8E0F-157DF77159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E3B5731-2008-43E6-98C0-98C1D4CB4465}"/>
              </a:ext>
            </a:extLst>
          </p:cNvPr>
          <p:cNvPicPr>
            <a:picLocks noChangeAspect="1"/>
          </p:cNvPicPr>
          <p:nvPr/>
        </p:nvPicPr>
        <p:blipFill>
          <a:blip r:embed="rId2"/>
          <a:stretch>
            <a:fillRect/>
          </a:stretch>
        </p:blipFill>
        <p:spPr>
          <a:xfrm>
            <a:off x="2607365" y="365126"/>
            <a:ext cx="3929270" cy="5893905"/>
          </a:xfrm>
          <a:prstGeom prst="rect">
            <a:avLst/>
          </a:prstGeom>
        </p:spPr>
      </p:pic>
    </p:spTree>
    <p:extLst>
      <p:ext uri="{BB962C8B-B14F-4D97-AF65-F5344CB8AC3E}">
        <p14:creationId xmlns:p14="http://schemas.microsoft.com/office/powerpoint/2010/main" val="561448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6198" y="952904"/>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Choose the correct option in the questions.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U2 Review-p. 32</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A7A0FB58-998A-475C-9C20-648A5C46A7B6}"/>
              </a:ext>
            </a:extLst>
          </p:cNvPr>
          <p:cNvSpPr/>
          <p:nvPr/>
        </p:nvSpPr>
        <p:spPr>
          <a:xfrm>
            <a:off x="687221" y="1464625"/>
            <a:ext cx="8016511"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A:   Do you fancy </a:t>
            </a:r>
            <a:r>
              <a:rPr lang="en-US" altLang="zh-TW" sz="2000" i="1" dirty="0">
                <a:latin typeface="Calibri" panose="020F0502020204030204" pitchFamily="34" charset="0"/>
              </a:rPr>
              <a:t>to go / going </a:t>
            </a:r>
            <a:r>
              <a:rPr lang="en-US" altLang="zh-TW" sz="2000" dirty="0">
                <a:latin typeface="Calibri" panose="020F0502020204030204" pitchFamily="34" charset="0"/>
              </a:rPr>
              <a:t>out tonight?</a:t>
            </a:r>
          </a:p>
          <a:p>
            <a:pPr marL="363538" indent="-363538">
              <a:spcBef>
                <a:spcPts val="600"/>
              </a:spcBef>
            </a:pPr>
            <a:r>
              <a:rPr lang="en-US" altLang="zh-TW" sz="2000" dirty="0">
                <a:latin typeface="Calibri" panose="020F0502020204030204" pitchFamily="34" charset="0"/>
              </a:rPr>
              <a:t>2	A:   Would you like </a:t>
            </a:r>
            <a:r>
              <a:rPr lang="en-US" altLang="zh-TW" sz="2000" i="1" dirty="0">
                <a:latin typeface="Calibri" panose="020F0502020204030204" pitchFamily="34" charset="0"/>
              </a:rPr>
              <a:t>to see / seeing </a:t>
            </a:r>
            <a:r>
              <a:rPr lang="en-US" altLang="zh-TW" sz="2000" dirty="0">
                <a:latin typeface="Calibri" panose="020F0502020204030204" pitchFamily="34" charset="0"/>
              </a:rPr>
              <a:t>a movie?</a:t>
            </a:r>
          </a:p>
          <a:p>
            <a:pPr marL="363538" indent="-363538">
              <a:spcBef>
                <a:spcPts val="600"/>
              </a:spcBef>
            </a:pPr>
            <a:r>
              <a:rPr lang="en-US" altLang="zh-TW" sz="2000" dirty="0">
                <a:latin typeface="Calibri" panose="020F0502020204030204" pitchFamily="34" charset="0"/>
              </a:rPr>
              <a:t>3	A:   </a:t>
            </a:r>
            <a:r>
              <a:rPr lang="en-US" altLang="zh-TW" sz="2000" i="1" dirty="0">
                <a:latin typeface="Calibri" panose="020F0502020204030204" pitchFamily="34" charset="0"/>
              </a:rPr>
              <a:t>Do you / Would you </a:t>
            </a:r>
            <a:r>
              <a:rPr lang="en-US" altLang="zh-TW" sz="2000" dirty="0">
                <a:latin typeface="Calibri" panose="020F0502020204030204" pitchFamily="34" charset="0"/>
              </a:rPr>
              <a:t>like the sound of that?</a:t>
            </a:r>
          </a:p>
          <a:p>
            <a:pPr marL="363538" indent="-363538">
              <a:spcBef>
                <a:spcPts val="600"/>
              </a:spcBef>
            </a:pPr>
            <a:r>
              <a:rPr lang="en-US" altLang="zh-TW" sz="2000" dirty="0">
                <a:latin typeface="Calibri" panose="020F0502020204030204" pitchFamily="34" charset="0"/>
              </a:rPr>
              <a:t>4	B:   Who’s </a:t>
            </a:r>
            <a:r>
              <a:rPr lang="en-US" altLang="zh-TW" sz="2000" i="1" dirty="0">
                <a:latin typeface="Calibri" panose="020F0502020204030204" pitchFamily="34" charset="0"/>
              </a:rPr>
              <a:t>in / on </a:t>
            </a:r>
            <a:r>
              <a:rPr lang="en-US" altLang="zh-TW" sz="2000" dirty="0">
                <a:latin typeface="Calibri" panose="020F0502020204030204" pitchFamily="34" charset="0"/>
              </a:rPr>
              <a:t>it?</a:t>
            </a:r>
          </a:p>
          <a:p>
            <a:pPr marL="363538" indent="-363538">
              <a:spcBef>
                <a:spcPts val="600"/>
              </a:spcBef>
            </a:pPr>
            <a:r>
              <a:rPr lang="en-US" altLang="zh-TW" sz="2000" dirty="0">
                <a:latin typeface="Calibri" panose="020F0502020204030204" pitchFamily="34" charset="0"/>
              </a:rPr>
              <a:t>5 	B:   Who’s it </a:t>
            </a:r>
            <a:r>
              <a:rPr lang="en-US" altLang="zh-TW" sz="2000" i="1" dirty="0">
                <a:latin typeface="Calibri" panose="020F0502020204030204" pitchFamily="34" charset="0"/>
              </a:rPr>
              <a:t>by / for</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6 	B:   What’s it </a:t>
            </a:r>
            <a:r>
              <a:rPr lang="en-US" altLang="zh-TW" sz="2000" i="1" dirty="0">
                <a:latin typeface="Calibri" panose="020F0502020204030204" pitchFamily="34" charset="0"/>
              </a:rPr>
              <a:t>about / of</a:t>
            </a:r>
            <a:r>
              <a:rPr lang="en-US" altLang="zh-TW" sz="2000" dirty="0">
                <a:latin typeface="Calibri" panose="020F0502020204030204" pitchFamily="34" charset="0"/>
              </a:rPr>
              <a:t>?</a:t>
            </a:r>
          </a:p>
        </p:txBody>
      </p:sp>
      <p:sp>
        <p:nvSpPr>
          <p:cNvPr id="26" name="矩形 25">
            <a:extLst>
              <a:ext uri="{FF2B5EF4-FFF2-40B4-BE49-F238E27FC236}">
                <a16:creationId xmlns:a16="http://schemas.microsoft.com/office/drawing/2014/main" id="{BCAF87D1-5C9D-4784-9D28-5A691F3CC441}"/>
              </a:ext>
            </a:extLst>
          </p:cNvPr>
          <p:cNvSpPr/>
          <p:nvPr/>
        </p:nvSpPr>
        <p:spPr>
          <a:xfrm>
            <a:off x="327487" y="3979811"/>
            <a:ext cx="8489133"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dirty="0">
                <a:latin typeface="Calibri" panose="020F0502020204030204" pitchFamily="34" charset="0"/>
              </a:rPr>
              <a:t>Take the roles of A and B in Exercise 8 and act out the conversation, giving answers to the questions and adding more information.</a:t>
            </a:r>
            <a:endParaRPr lang="zh-TW" altLang="en-US" sz="2000" dirty="0">
              <a:latin typeface="Calibri" panose="020F0502020204030204"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1600253" y="5619168"/>
            <a:ext cx="5556903" cy="737279"/>
          </a:xfrm>
          <a:prstGeom prst="rect">
            <a:avLst/>
          </a:prstGeom>
          <a:noFill/>
          <a:ln w="9525">
            <a:noFill/>
            <a:miter lim="800000"/>
            <a:headEnd/>
            <a:tailEnd/>
          </a:ln>
        </p:spPr>
      </p:pic>
    </p:spTree>
    <p:extLst>
      <p:ext uri="{BB962C8B-B14F-4D97-AF65-F5344CB8AC3E}">
        <p14:creationId xmlns:p14="http://schemas.microsoft.com/office/powerpoint/2010/main" val="780182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6959-7B3F-453E-BD60-20B8AE74B6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E1785F-F601-4C24-A2A9-E1A9E85F2B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279DFF-4A94-4E78-90AB-714F2E1E55EE}"/>
              </a:ext>
            </a:extLst>
          </p:cNvPr>
          <p:cNvPicPr>
            <a:picLocks noChangeAspect="1"/>
          </p:cNvPicPr>
          <p:nvPr/>
        </p:nvPicPr>
        <p:blipFill>
          <a:blip r:embed="rId2"/>
          <a:stretch>
            <a:fillRect/>
          </a:stretch>
        </p:blipFill>
        <p:spPr>
          <a:xfrm>
            <a:off x="1333500" y="1485900"/>
            <a:ext cx="6477000" cy="3886200"/>
          </a:xfrm>
          <a:prstGeom prst="rect">
            <a:avLst/>
          </a:prstGeom>
        </p:spPr>
      </p:pic>
    </p:spTree>
    <p:extLst>
      <p:ext uri="{BB962C8B-B14F-4D97-AF65-F5344CB8AC3E}">
        <p14:creationId xmlns:p14="http://schemas.microsoft.com/office/powerpoint/2010/main" val="86739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4639-2EBF-4DA3-A84B-56A1298FFB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3A3008-0351-47D4-8833-DAEFDC3E9A7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492B6DB-2E01-4E4E-A928-EA00B5DB2442}"/>
              </a:ext>
            </a:extLst>
          </p:cNvPr>
          <p:cNvPicPr>
            <a:picLocks noChangeAspect="1"/>
          </p:cNvPicPr>
          <p:nvPr/>
        </p:nvPicPr>
        <p:blipFill>
          <a:blip r:embed="rId2"/>
          <a:stretch>
            <a:fillRect/>
          </a:stretch>
        </p:blipFill>
        <p:spPr>
          <a:xfrm>
            <a:off x="1714500" y="1524000"/>
            <a:ext cx="5715000" cy="3810000"/>
          </a:xfrm>
          <a:prstGeom prst="rect">
            <a:avLst/>
          </a:prstGeom>
        </p:spPr>
      </p:pic>
    </p:spTree>
    <p:extLst>
      <p:ext uri="{BB962C8B-B14F-4D97-AF65-F5344CB8AC3E}">
        <p14:creationId xmlns:p14="http://schemas.microsoft.com/office/powerpoint/2010/main" val="2725006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6C6F-32F9-48AA-891E-B6BB3DFAB2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74C544-D254-458F-89A0-B7B5DD66C96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D50EC3F-E9C4-4332-B675-83D207904E48}"/>
              </a:ext>
            </a:extLst>
          </p:cNvPr>
          <p:cNvPicPr>
            <a:picLocks noChangeAspect="1"/>
          </p:cNvPicPr>
          <p:nvPr/>
        </p:nvPicPr>
        <p:blipFill>
          <a:blip r:embed="rId2"/>
          <a:stretch>
            <a:fillRect/>
          </a:stretch>
        </p:blipFill>
        <p:spPr>
          <a:xfrm>
            <a:off x="2008947" y="794303"/>
            <a:ext cx="4914072" cy="4914072"/>
          </a:xfrm>
          <a:prstGeom prst="rect">
            <a:avLst/>
          </a:prstGeom>
        </p:spPr>
      </p:pic>
    </p:spTree>
    <p:extLst>
      <p:ext uri="{BB962C8B-B14F-4D97-AF65-F5344CB8AC3E}">
        <p14:creationId xmlns:p14="http://schemas.microsoft.com/office/powerpoint/2010/main" val="1384068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5DD8-DF06-4889-B102-694DB1F0B405}"/>
              </a:ext>
            </a:extLst>
          </p:cNvPr>
          <p:cNvSpPr>
            <a:spLocks noGrp="1"/>
          </p:cNvSpPr>
          <p:nvPr>
            <p:ph type="title"/>
          </p:nvPr>
        </p:nvSpPr>
        <p:spPr/>
        <p:txBody>
          <a:bodyPr/>
          <a:lstStyle/>
          <a:p>
            <a:pPr algn="ctr"/>
            <a:r>
              <a:rPr lang="en-US" dirty="0">
                <a:solidFill>
                  <a:srgbClr val="FF0000"/>
                </a:solidFill>
                <a:latin typeface="Comic Sans MS" panose="030F0702030302020204" pitchFamily="66" charset="0"/>
              </a:rPr>
              <a:t>DISCUSSION</a:t>
            </a:r>
          </a:p>
        </p:txBody>
      </p:sp>
      <p:sp>
        <p:nvSpPr>
          <p:cNvPr id="3" name="Content Placeholder 2">
            <a:extLst>
              <a:ext uri="{FF2B5EF4-FFF2-40B4-BE49-F238E27FC236}">
                <a16:creationId xmlns:a16="http://schemas.microsoft.com/office/drawing/2014/main" id="{1E6683CA-6293-4A2C-86CA-EC85AEF6C625}"/>
              </a:ext>
            </a:extLst>
          </p:cNvPr>
          <p:cNvSpPr>
            <a:spLocks noGrp="1"/>
          </p:cNvSpPr>
          <p:nvPr>
            <p:ph idx="1"/>
          </p:nvPr>
        </p:nvSpPr>
        <p:spPr/>
        <p:txBody>
          <a:bodyPr>
            <a:normAutofit/>
          </a:bodyPr>
          <a:lstStyle/>
          <a:p>
            <a:r>
              <a:rPr lang="en-US" altLang="zh-TW" sz="3600" dirty="0">
                <a:latin typeface="Comic Sans MS" panose="030F0702030302020204" pitchFamily="66" charset="0"/>
              </a:rPr>
              <a:t>Who is your </a:t>
            </a:r>
            <a:r>
              <a:rPr lang="en-US" altLang="zh-TW" sz="3600" dirty="0" err="1">
                <a:latin typeface="Comic Sans MS" panose="030F0702030302020204" pitchFamily="66" charset="0"/>
              </a:rPr>
              <a:t>favourite</a:t>
            </a:r>
            <a:r>
              <a:rPr lang="en-US" altLang="zh-TW" sz="3600" dirty="0">
                <a:latin typeface="Comic Sans MS" panose="030F0702030302020204" pitchFamily="66" charset="0"/>
              </a:rPr>
              <a:t> performer or artist? </a:t>
            </a:r>
          </a:p>
          <a:p>
            <a:r>
              <a:rPr lang="en-US" altLang="zh-TW" sz="3600" dirty="0">
                <a:latin typeface="Comic Sans MS" panose="030F0702030302020204" pitchFamily="66" charset="0"/>
              </a:rPr>
              <a:t>Tell your partner about this person and why you like him/her.</a:t>
            </a:r>
            <a:endParaRPr lang="en-US" sz="3600" dirty="0">
              <a:latin typeface="Comic Sans MS" panose="030F0702030302020204" pitchFamily="66" charset="0"/>
            </a:endParaRPr>
          </a:p>
        </p:txBody>
      </p:sp>
    </p:spTree>
    <p:extLst>
      <p:ext uri="{BB962C8B-B14F-4D97-AF65-F5344CB8AC3E}">
        <p14:creationId xmlns:p14="http://schemas.microsoft.com/office/powerpoint/2010/main" val="54812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2e-p. 29</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78232" y="906963"/>
            <a:ext cx="8387535" cy="5044073"/>
          </a:xfrm>
          <a:prstGeom prst="rect">
            <a:avLst/>
          </a:prstGeom>
        </p:spPr>
        <p:txBody>
          <a:bodyPr wrap="square">
            <a:spAutoFit/>
          </a:bodyPr>
          <a:lstStyle/>
          <a:p>
            <a:r>
              <a:rPr lang="en-US" altLang="zh-TW" sz="2800" b="1" dirty="0" err="1">
                <a:latin typeface="Calibri" panose="020F0502020204030204" pitchFamily="34" charset="0"/>
              </a:rPr>
              <a:t>Baz</a:t>
            </a:r>
            <a:r>
              <a:rPr lang="en-US" altLang="zh-TW" sz="2800" b="1" dirty="0">
                <a:latin typeface="Calibri" panose="020F0502020204030204" pitchFamily="34" charset="0"/>
              </a:rPr>
              <a:t> </a:t>
            </a:r>
            <a:r>
              <a:rPr lang="en-US" altLang="zh-TW" sz="2800" b="1" dirty="0" err="1">
                <a:latin typeface="Calibri" panose="020F0502020204030204" pitchFamily="34" charset="0"/>
              </a:rPr>
              <a:t>Luhrmann</a:t>
            </a:r>
            <a:r>
              <a:rPr lang="en-US" altLang="zh-TW" sz="2800" b="1" dirty="0">
                <a:latin typeface="Calibri" panose="020F0502020204030204" pitchFamily="34" charset="0"/>
              </a:rPr>
              <a:t> </a:t>
            </a:r>
            <a:r>
              <a:rPr lang="en-US" altLang="zh-TW" sz="2000" dirty="0">
                <a:latin typeface="Calibri" panose="020F0502020204030204" pitchFamily="34" charset="0"/>
              </a:rPr>
              <a:t>is a film director whose films include </a:t>
            </a:r>
            <a:r>
              <a:rPr lang="en-US" altLang="zh-TW" sz="2000" i="1" dirty="0">
                <a:latin typeface="Calibri" panose="020F0502020204030204" pitchFamily="34" charset="0"/>
              </a:rPr>
              <a:t>Strictly Ballroom</a:t>
            </a:r>
            <a:r>
              <a:rPr lang="en-US" altLang="zh-TW" sz="2000" dirty="0">
                <a:latin typeface="Calibri" panose="020F0502020204030204" pitchFamily="34" charset="0"/>
              </a:rPr>
              <a:t>, </a:t>
            </a:r>
            <a:r>
              <a:rPr lang="en-US" altLang="zh-TW" sz="2000" i="1" dirty="0">
                <a:latin typeface="Calibri" panose="020F0502020204030204" pitchFamily="34" charset="0"/>
              </a:rPr>
              <a:t>Romeo + Juliet, Moulin Rouge! </a:t>
            </a:r>
            <a:r>
              <a:rPr lang="en-US" altLang="zh-TW" sz="2000" dirty="0">
                <a:latin typeface="Calibri" panose="020F0502020204030204" pitchFamily="34" charset="0"/>
              </a:rPr>
              <a:t>and</a:t>
            </a:r>
            <a:r>
              <a:rPr lang="en-US" altLang="zh-TW" sz="2000" i="1" dirty="0">
                <a:latin typeface="Calibri" panose="020F0502020204030204" pitchFamily="34" charset="0"/>
              </a:rPr>
              <a:t> Australia.</a:t>
            </a:r>
          </a:p>
          <a:p>
            <a:pPr>
              <a:lnSpc>
                <a:spcPts val="2700"/>
              </a:lnSpc>
              <a:spcBef>
                <a:spcPts val="600"/>
              </a:spcBef>
            </a:pPr>
            <a:r>
              <a:rPr lang="en-US" altLang="zh-TW" sz="2000" dirty="0">
                <a:latin typeface="Calibri" panose="020F0502020204030204" pitchFamily="34" charset="0"/>
              </a:rPr>
              <a:t>I have seen every one of his films and in my opinion, </a:t>
            </a:r>
            <a:r>
              <a:rPr lang="en-US" altLang="zh-TW" sz="2000" dirty="0" err="1">
                <a:latin typeface="Calibri" panose="020F0502020204030204" pitchFamily="34" charset="0"/>
              </a:rPr>
              <a:t>Luhrmann’s</a:t>
            </a:r>
            <a:r>
              <a:rPr lang="en-US" altLang="zh-TW" sz="2000" dirty="0">
                <a:latin typeface="Calibri" panose="020F0502020204030204" pitchFamily="34" charset="0"/>
              </a:rPr>
              <a:t> work just gets better and better. He says that ‘putting on a show’ has always come naturally to him and that Bollywood is his biggest influence. </a:t>
            </a:r>
            <a:r>
              <a:rPr lang="en-US" altLang="zh-TW" sz="2000" dirty="0">
                <a:highlight>
                  <a:srgbClr val="FFFF00"/>
                </a:highlight>
                <a:latin typeface="Calibri" panose="020F0502020204030204" pitchFamily="34" charset="0"/>
              </a:rPr>
              <a:t>Although</a:t>
            </a:r>
            <a:r>
              <a:rPr lang="en-US" altLang="zh-TW" sz="2000" dirty="0">
                <a:latin typeface="Calibri" panose="020F0502020204030204" pitchFamily="34" charset="0"/>
              </a:rPr>
              <a:t> he is best-known as a film director, Luhrmann has also directed opera. </a:t>
            </a:r>
            <a:r>
              <a:rPr lang="en-US" altLang="zh-TW" sz="2000" dirty="0">
                <a:highlight>
                  <a:srgbClr val="FFFF00"/>
                </a:highlight>
                <a:latin typeface="Calibri" panose="020F0502020204030204" pitchFamily="34" charset="0"/>
              </a:rPr>
              <a:t>Consequently</a:t>
            </a:r>
            <a:r>
              <a:rPr lang="en-US" altLang="zh-TW" sz="2000" dirty="0">
                <a:latin typeface="Calibri" panose="020F0502020204030204" pitchFamily="34" charset="0"/>
              </a:rPr>
              <a:t>, his films are usually exciting, energetic and spectacular. They have had box office success </a:t>
            </a:r>
            <a:r>
              <a:rPr lang="en-US" altLang="zh-TW" sz="2000" dirty="0">
                <a:highlight>
                  <a:srgbClr val="FFFF00"/>
                </a:highlight>
                <a:latin typeface="Calibri" panose="020F0502020204030204" pitchFamily="34" charset="0"/>
              </a:rPr>
              <a:t>despite</a:t>
            </a:r>
            <a:r>
              <a:rPr lang="en-US" altLang="zh-TW" sz="2000" dirty="0">
                <a:latin typeface="Calibri" panose="020F0502020204030204" pitchFamily="34" charset="0"/>
              </a:rPr>
              <a:t> being unusual: </a:t>
            </a:r>
            <a:r>
              <a:rPr lang="en-US" altLang="zh-TW" sz="2000" i="1" dirty="0">
                <a:latin typeface="Calibri" panose="020F0502020204030204" pitchFamily="34" charset="0"/>
              </a:rPr>
              <a:t>in Romeo + Juliet the actors speak in verse, in Moulin Rouge!</a:t>
            </a:r>
            <a:r>
              <a:rPr lang="en-US" altLang="zh-TW" sz="2000" dirty="0">
                <a:latin typeface="Calibri" panose="020F0502020204030204" pitchFamily="34" charset="0"/>
              </a:rPr>
              <a:t> they sing their lines. </a:t>
            </a:r>
            <a:r>
              <a:rPr lang="en-US" altLang="zh-TW" sz="2000" dirty="0">
                <a:highlight>
                  <a:srgbClr val="FFFF00"/>
                </a:highlight>
                <a:latin typeface="Calibri" panose="020F0502020204030204" pitchFamily="34" charset="0"/>
              </a:rPr>
              <a:t>On the other hand</a:t>
            </a:r>
            <a:r>
              <a:rPr lang="en-US" altLang="zh-TW" sz="2000" dirty="0">
                <a:latin typeface="Calibri" panose="020F0502020204030204" pitchFamily="34" charset="0"/>
              </a:rPr>
              <a:t>, the epic </a:t>
            </a:r>
            <a:r>
              <a:rPr lang="en-US" altLang="zh-TW" sz="2000" i="1" dirty="0">
                <a:latin typeface="Calibri" panose="020F0502020204030204" pitchFamily="34" charset="0"/>
              </a:rPr>
              <a:t>Australia </a:t>
            </a:r>
            <a:r>
              <a:rPr lang="en-US" altLang="zh-TW" sz="2000" dirty="0">
                <a:latin typeface="Calibri" panose="020F0502020204030204" pitchFamily="34" charset="0"/>
              </a:rPr>
              <a:t>wasn’t so popular with the critics. </a:t>
            </a:r>
            <a:r>
              <a:rPr lang="en-US" altLang="zh-TW" sz="2000" dirty="0">
                <a:highlight>
                  <a:srgbClr val="FFFF00"/>
                </a:highlight>
                <a:latin typeface="Calibri" panose="020F0502020204030204" pitchFamily="34" charset="0"/>
              </a:rPr>
              <a:t>Nevertheless</a:t>
            </a:r>
            <a:r>
              <a:rPr lang="en-US" altLang="zh-TW" sz="2000" dirty="0">
                <a:latin typeface="Calibri" panose="020F0502020204030204" pitchFamily="34" charset="0"/>
              </a:rPr>
              <a:t>, as an ordinary film fan, I thought it was absolutely fantastic. </a:t>
            </a:r>
            <a:r>
              <a:rPr lang="en-US" altLang="zh-TW" sz="2000" dirty="0" err="1">
                <a:latin typeface="Calibri" panose="020F0502020204030204" pitchFamily="34" charset="0"/>
              </a:rPr>
              <a:t>Luhrmann</a:t>
            </a:r>
            <a:r>
              <a:rPr lang="en-US" altLang="zh-TW" sz="2000" dirty="0">
                <a:latin typeface="Calibri" panose="020F0502020204030204" pitchFamily="34" charset="0"/>
              </a:rPr>
              <a:t> says the high point of his career has been ‘achieving so many of the dreams I had as a kid – from going to the Oscars to getting a letter from Marlon Brando’. To me, his films have the power of dreams. They take you into thrilling, unforgettable worlds.</a:t>
            </a:r>
            <a:endParaRPr lang="zh-TW" altLang="en-US" sz="2000" dirty="0">
              <a:latin typeface="Calibri" panose="020F0502020204030204" pitchFamily="34" charset="0"/>
            </a:endParaRPr>
          </a:p>
        </p:txBody>
      </p:sp>
      <p:sp>
        <p:nvSpPr>
          <p:cNvPr id="4" name="矩形 1">
            <a:extLst>
              <a:ext uri="{FF2B5EF4-FFF2-40B4-BE49-F238E27FC236}">
                <a16:creationId xmlns:a16="http://schemas.microsoft.com/office/drawing/2014/main" id="{1A5BE9F3-66F4-4FCC-84C3-1BE793A1038C}"/>
              </a:ext>
            </a:extLst>
          </p:cNvPr>
          <p:cNvSpPr/>
          <p:nvPr/>
        </p:nvSpPr>
        <p:spPr>
          <a:xfrm>
            <a:off x="879726" y="71931"/>
            <a:ext cx="7925606"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2e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A portrait of an artist</a:t>
            </a:r>
            <a:endParaRPr lang="zh-TW" altLang="en-US" sz="5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9561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925606"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2e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A portrait of an artist</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2e-p. 29</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96159642-E0F7-4A42-8ECD-0958CE7ECED5}"/>
              </a:ext>
            </a:extLst>
          </p:cNvPr>
          <p:cNvSpPr/>
          <p:nvPr/>
        </p:nvSpPr>
        <p:spPr>
          <a:xfrm>
            <a:off x="640937" y="3664871"/>
            <a:ext cx="811575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cs typeface="Calibri" panose="020F0502020204030204" pitchFamily="34" charset="0"/>
              </a:rPr>
              <a:t>a	his influences</a:t>
            </a:r>
          </a:p>
          <a:p>
            <a:pPr marL="363538" indent="-363538">
              <a:spcBef>
                <a:spcPts val="600"/>
              </a:spcBef>
            </a:pPr>
            <a:r>
              <a:rPr lang="en-US" altLang="zh-TW" sz="2000" dirty="0">
                <a:latin typeface="Calibri" panose="020F0502020204030204" pitchFamily="34" charset="0"/>
                <a:cs typeface="Calibri" panose="020F0502020204030204" pitchFamily="34" charset="0"/>
              </a:rPr>
              <a:t>b	his plans for the future</a:t>
            </a:r>
          </a:p>
          <a:p>
            <a:pPr marL="363538" indent="-363538">
              <a:spcBef>
                <a:spcPts val="600"/>
              </a:spcBef>
            </a:pPr>
            <a:r>
              <a:rPr lang="en-US" altLang="zh-TW" sz="2000" dirty="0">
                <a:latin typeface="Calibri" panose="020F0502020204030204" pitchFamily="34" charset="0"/>
                <a:cs typeface="Calibri" panose="020F0502020204030204" pitchFamily="34" charset="0"/>
              </a:rPr>
              <a:t>c 	his private life</a:t>
            </a:r>
          </a:p>
          <a:p>
            <a:pPr marL="363538" indent="-363538">
              <a:spcBef>
                <a:spcPts val="600"/>
              </a:spcBef>
            </a:pPr>
            <a:r>
              <a:rPr lang="en-US" altLang="zh-TW" sz="2000" dirty="0">
                <a:latin typeface="Calibri" panose="020F0502020204030204" pitchFamily="34" charset="0"/>
                <a:cs typeface="Calibri" panose="020F0502020204030204" pitchFamily="34" charset="0"/>
              </a:rPr>
              <a:t>d 	his work</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DB5000BD-7E2A-4473-B852-A99B1209318E}"/>
              </a:ext>
            </a:extLst>
          </p:cNvPr>
          <p:cNvSpPr/>
          <p:nvPr/>
        </p:nvSpPr>
        <p:spPr>
          <a:xfrm>
            <a:off x="640937" y="2252915"/>
            <a:ext cx="8478248" cy="707886"/>
          </a:xfrm>
          <a:prstGeom prst="rect">
            <a:avLst/>
          </a:prstGeom>
        </p:spPr>
        <p:txBody>
          <a:bodyPr wrap="square">
            <a:spAutoFit/>
          </a:bodyPr>
          <a:lstStyle/>
          <a:p>
            <a:pPr marL="360363" indent="-360363"/>
            <a:r>
              <a:rPr lang="en-US" altLang="zh-TW" sz="2000" dirty="0">
                <a:latin typeface="Calibri" panose="020F0502020204030204" pitchFamily="34" charset="0"/>
              </a:rPr>
              <a:t>Read the review of Baz Luhrmann’s work. What kind of information about Luhrmann is included? Choose the correct options (a–d).</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996408778"/>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19C56E-02A1-41A7-B1E0-5BA332B8F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F9307B-FC7E-4584-A7C2-8C744DDF2828}">
  <ds:schemaRefs>
    <ds:schemaRef ds:uri="http://schemas.microsoft.com/sharepoint/v3/contenttype/forms"/>
  </ds:schemaRefs>
</ds:datastoreItem>
</file>

<file path=customXml/itemProps3.xml><?xml version="1.0" encoding="utf-8"?>
<ds:datastoreItem xmlns:ds="http://schemas.openxmlformats.org/officeDocument/2006/customXml" ds:itemID="{193F64BA-C30C-4DE3-98C0-640CC68E56B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3336</TotalTime>
  <Words>2890</Words>
  <Application>Microsoft Office PowerPoint</Application>
  <PresentationFormat>On-screen Show (4:3)</PresentationFormat>
  <Paragraphs>203</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Comic Sans MS</vt:lpstr>
      <vt:lpstr>Corbel</vt:lpstr>
      <vt:lpstr>Segoe Print</vt:lpstr>
      <vt:lpstr>Office 佈景主題</vt:lpstr>
      <vt:lpstr>PowerPoint Presentation</vt:lpstr>
      <vt:lpstr>PowerPoint Presentation</vt:lpstr>
      <vt:lpstr>PowerPoint Presentation</vt:lpstr>
      <vt:lpstr>PowerPoint Presentation</vt:lpstr>
      <vt:lpstr>PowerPoint Presentation</vt:lpstr>
      <vt:lpstr>PowerPoint Presentation</vt:lpstr>
      <vt:lpstr>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Trinh Duong Tran Thuy</cp:lastModifiedBy>
  <cp:revision>273</cp:revision>
  <dcterms:created xsi:type="dcterms:W3CDTF">2018-12-06T16:59:09Z</dcterms:created>
  <dcterms:modified xsi:type="dcterms:W3CDTF">2021-03-31T02:03:29Z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